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2"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2" r:id="rId24"/>
    <p:sldId id="281" r:id="rId25"/>
    <p:sldId id="283"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23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5690-DD5D-33DD-D944-18FB89A3B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EFBD-4C13-893D-0A34-E5882C6A1B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C03DE-4F85-D02B-CB7B-46E52E83FBCC}"/>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9F2FE7D4-408A-3E1D-7A1A-3B79555B8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CE9B7-6B58-B4F1-DC83-F14914DB25F1}"/>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205544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BD98-0F50-A963-55C7-73AA964907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77630A-EACE-7FBF-9C38-D2726B628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49A3E-4F02-5705-000C-DEC978D50098}"/>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9CA880CB-7E07-C8EE-27F8-616F372CB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47C2C-8062-38C7-FACC-DA380090F3C5}"/>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261608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28E00-425D-0FD0-70A9-DDFA2A4F8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646884-845A-7ED4-B642-3F94E793B2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9A600-651A-FBDE-57C2-6FE408B099DF}"/>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82108BCC-909B-6EF3-6DB1-4330236A7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83514-45AA-E2A4-CF68-D203E5510B94}"/>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63453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4E03-FF3A-38C5-B1DD-296D406E7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2DBFA-DE31-F0AE-E980-F268D44AC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6D7F5-337C-B8AE-1B4B-071753E270BE}"/>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8FAEFAC2-1F27-ED32-AA40-64115B829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16B0C-2B7A-5952-5135-F3C4774D9AA7}"/>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263035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E7E8-C7FB-67D0-953D-C39963AB9C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5E99CC-9DE9-C2B7-30AD-49C9FAA8D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91F29-6F4E-9740-633D-C2AF87BB574A}"/>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2789795D-75A7-C38B-24AB-948D0BB80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AEB4F-0F0D-1F1B-9049-8EB5CE68EBA1}"/>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241811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95F5-26B5-9223-2DBA-538E15E6F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AA04C-52E1-DCBB-4262-DE2F169897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61E36-9E9F-3971-4305-8FE03F1AE8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7DDDD9-6AED-EB32-236B-4D05CFBA5A13}"/>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6" name="Footer Placeholder 5">
            <a:extLst>
              <a:ext uri="{FF2B5EF4-FFF2-40B4-BE49-F238E27FC236}">
                <a16:creationId xmlns:a16="http://schemas.microsoft.com/office/drawing/2014/main" id="{C80FAF49-B4B4-9B52-C6CE-894B592C7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5B6C6-1F93-00D9-E633-F4AA52BA70DA}"/>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144524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C88C-1345-C0AA-C04A-065E782A75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AA6649-6E05-0CA9-99C7-CA1E5A265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739D4C-8901-5065-691A-F5E251C4D5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6E1796-DC9F-9A0F-33DF-00EDE3953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47BA14-76A0-B9A8-288C-3ED57B3E1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E6C58-A011-149B-A394-60738BE55400}"/>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8" name="Footer Placeholder 7">
            <a:extLst>
              <a:ext uri="{FF2B5EF4-FFF2-40B4-BE49-F238E27FC236}">
                <a16:creationId xmlns:a16="http://schemas.microsoft.com/office/drawing/2014/main" id="{29DDF721-78B2-1ABC-482E-FADDCBF33A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AF9540-EC6A-0489-BA78-D3A8930397E2}"/>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383864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C06C-CF6C-5581-B65A-BF7597A54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0D5674-FCE7-2B26-B246-E57659C2789E}"/>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4" name="Footer Placeholder 3">
            <a:extLst>
              <a:ext uri="{FF2B5EF4-FFF2-40B4-BE49-F238E27FC236}">
                <a16:creationId xmlns:a16="http://schemas.microsoft.com/office/drawing/2014/main" id="{F73CC065-8148-BF10-8C28-B0ED82390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B5791D-A5CE-81BC-0DE7-654B04164F7E}"/>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190279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50CC7F-28CF-5921-CAB1-BCF0097CFD66}"/>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3" name="Footer Placeholder 2">
            <a:extLst>
              <a:ext uri="{FF2B5EF4-FFF2-40B4-BE49-F238E27FC236}">
                <a16:creationId xmlns:a16="http://schemas.microsoft.com/office/drawing/2014/main" id="{C92C309A-3DDA-5C26-6806-ED6CF1522C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876BED-2607-70BE-3210-BECFDF77A39D}"/>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187266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BC19-24AF-4182-266D-B6586B902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4D78D6-B93A-8559-1AE3-14FF677552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6BD02F-AB9F-CAA9-62A6-276DB8578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D8FD7-05EA-530A-8A80-A0F4519F5B24}"/>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6" name="Footer Placeholder 5">
            <a:extLst>
              <a:ext uri="{FF2B5EF4-FFF2-40B4-BE49-F238E27FC236}">
                <a16:creationId xmlns:a16="http://schemas.microsoft.com/office/drawing/2014/main" id="{3AF76CB3-C4F5-348F-C4C9-54E9B6283B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1436E5-9D9A-71C5-D131-86037E3B3F0A}"/>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159721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1832-D5CC-80FB-0A61-4D61EBB8C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792828-C94C-4554-B401-B2D77F20A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10743E-A8F9-CC2D-E73A-072CD84B1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AF76C-AF54-632A-F316-8B29B938C035}"/>
              </a:ext>
            </a:extLst>
          </p:cNvPr>
          <p:cNvSpPr>
            <a:spLocks noGrp="1"/>
          </p:cNvSpPr>
          <p:nvPr>
            <p:ph type="dt" sz="half" idx="10"/>
          </p:nvPr>
        </p:nvSpPr>
        <p:spPr/>
        <p:txBody>
          <a:bodyPr/>
          <a:lstStyle/>
          <a:p>
            <a:fld id="{49A2DF6D-13A2-4A4C-AD9F-3BBD1084317D}" type="datetimeFigureOut">
              <a:rPr lang="en-US" smtClean="0"/>
              <a:t>10/22/2025</a:t>
            </a:fld>
            <a:endParaRPr lang="en-US"/>
          </a:p>
        </p:txBody>
      </p:sp>
      <p:sp>
        <p:nvSpPr>
          <p:cNvPr id="6" name="Footer Placeholder 5">
            <a:extLst>
              <a:ext uri="{FF2B5EF4-FFF2-40B4-BE49-F238E27FC236}">
                <a16:creationId xmlns:a16="http://schemas.microsoft.com/office/drawing/2014/main" id="{51DB2197-55E7-17C3-202D-5DEA3F3C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8B3C4-890F-94F2-2849-01F53C7B11E1}"/>
              </a:ext>
            </a:extLst>
          </p:cNvPr>
          <p:cNvSpPr>
            <a:spLocks noGrp="1"/>
          </p:cNvSpPr>
          <p:nvPr>
            <p:ph type="sldNum" sz="quarter" idx="12"/>
          </p:nvPr>
        </p:nvSpPr>
        <p:spPr/>
        <p:txBody>
          <a:bodyPr/>
          <a:lstStyle/>
          <a:p>
            <a:fld id="{B9213555-08AF-4E10-883E-5317B61A85C8}" type="slidenum">
              <a:rPr lang="en-US" smtClean="0"/>
              <a:t>‹#›</a:t>
            </a:fld>
            <a:endParaRPr lang="en-US"/>
          </a:p>
        </p:txBody>
      </p:sp>
    </p:spTree>
    <p:extLst>
      <p:ext uri="{BB962C8B-B14F-4D97-AF65-F5344CB8AC3E}">
        <p14:creationId xmlns:p14="http://schemas.microsoft.com/office/powerpoint/2010/main" val="795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BE14E8-2ABF-75B4-DD7D-2C151A3BB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55F191-DACC-BD68-033D-CE1BD5D58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EBDA2-C0A9-F276-F01A-47BEE83F2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2DF6D-13A2-4A4C-AD9F-3BBD1084317D}" type="datetimeFigureOut">
              <a:rPr lang="en-US" smtClean="0"/>
              <a:t>10/22/2025</a:t>
            </a:fld>
            <a:endParaRPr lang="en-US"/>
          </a:p>
        </p:txBody>
      </p:sp>
      <p:sp>
        <p:nvSpPr>
          <p:cNvPr id="5" name="Footer Placeholder 4">
            <a:extLst>
              <a:ext uri="{FF2B5EF4-FFF2-40B4-BE49-F238E27FC236}">
                <a16:creationId xmlns:a16="http://schemas.microsoft.com/office/drawing/2014/main" id="{9EB3CAE7-37B5-3D50-C1D3-DD5D2389E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1718EC-F6FD-5AD2-20FF-F9F726657A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13555-08AF-4E10-883E-5317B61A85C8}" type="slidenum">
              <a:rPr lang="en-US" smtClean="0"/>
              <a:t>‹#›</a:t>
            </a:fld>
            <a:endParaRPr lang="en-US"/>
          </a:p>
        </p:txBody>
      </p:sp>
    </p:spTree>
    <p:extLst>
      <p:ext uri="{BB962C8B-B14F-4D97-AF65-F5344CB8AC3E}">
        <p14:creationId xmlns:p14="http://schemas.microsoft.com/office/powerpoint/2010/main" val="3891679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67F02CB-D605-3DF5-43FA-E57097EE38EC}"/>
              </a:ext>
            </a:extLst>
          </p:cNvPr>
          <p:cNvSpPr/>
          <p:nvPr/>
        </p:nvSpPr>
        <p:spPr>
          <a:xfrm>
            <a:off x="10308771" y="152402"/>
            <a:ext cx="1600198" cy="631370"/>
          </a:xfrm>
          <a:prstGeom prst="roundRect">
            <a:avLst/>
          </a:prstGeom>
          <a:solidFill>
            <a:schemeClr val="bg1"/>
          </a:solidFill>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D6F724-4B84-AFAC-40CE-8790F10F7ABD}"/>
              </a:ext>
            </a:extLst>
          </p:cNvPr>
          <p:cNvSpPr txBox="1"/>
          <p:nvPr/>
        </p:nvSpPr>
        <p:spPr>
          <a:xfrm>
            <a:off x="206830" y="1807029"/>
            <a:ext cx="10591800" cy="1200329"/>
          </a:xfrm>
          <a:prstGeom prst="rect">
            <a:avLst/>
          </a:prstGeom>
          <a:noFill/>
        </p:spPr>
        <p:txBody>
          <a:bodyPr wrap="square" rtlCol="0">
            <a:spAutoFit/>
          </a:bodyPr>
          <a:lstStyle/>
          <a:p>
            <a:pPr algn="ctr"/>
            <a:r>
              <a:rPr lang="en-US" sz="3600" b="1" dirty="0" err="1">
                <a:solidFill>
                  <a:schemeClr val="bg1"/>
                </a:solidFill>
              </a:rPr>
              <a:t>Cyclistic</a:t>
            </a:r>
            <a:r>
              <a:rPr lang="en-US" sz="3600" b="1" dirty="0">
                <a:solidFill>
                  <a:schemeClr val="bg1"/>
                </a:solidFill>
              </a:rPr>
              <a:t> Bike-Share Analysis 2024</a:t>
            </a:r>
          </a:p>
          <a:p>
            <a:pPr algn="ctr"/>
            <a:endParaRPr lang="en-US" sz="3600" b="1" dirty="0">
              <a:solidFill>
                <a:schemeClr val="bg1"/>
              </a:solidFill>
            </a:endParaRPr>
          </a:p>
        </p:txBody>
      </p:sp>
      <p:cxnSp>
        <p:nvCxnSpPr>
          <p:cNvPr id="5" name="Straight Connector 4">
            <a:extLst>
              <a:ext uri="{FF2B5EF4-FFF2-40B4-BE49-F238E27FC236}">
                <a16:creationId xmlns:a16="http://schemas.microsoft.com/office/drawing/2014/main" id="{F064351B-7F72-E2D4-3B8C-4BA257A623E9}"/>
              </a:ext>
            </a:extLst>
          </p:cNvPr>
          <p:cNvCxnSpPr/>
          <p:nvPr/>
        </p:nvCxnSpPr>
        <p:spPr>
          <a:xfrm>
            <a:off x="2427514" y="2656115"/>
            <a:ext cx="6324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450D39-826F-393F-2881-AB6BF524A3CA}"/>
              </a:ext>
            </a:extLst>
          </p:cNvPr>
          <p:cNvSpPr txBox="1"/>
          <p:nvPr/>
        </p:nvSpPr>
        <p:spPr>
          <a:xfrm>
            <a:off x="2264229" y="3668486"/>
            <a:ext cx="3429000" cy="523220"/>
          </a:xfrm>
          <a:prstGeom prst="rect">
            <a:avLst/>
          </a:prstGeom>
          <a:noFill/>
        </p:spPr>
        <p:txBody>
          <a:bodyPr wrap="square" rtlCol="0">
            <a:spAutoFit/>
          </a:bodyPr>
          <a:lstStyle/>
          <a:p>
            <a:r>
              <a:rPr lang="en-US" sz="2800" b="1" dirty="0">
                <a:solidFill>
                  <a:schemeClr val="bg1"/>
                </a:solidFill>
              </a:rPr>
              <a:t>By Ahmed Magdy</a:t>
            </a:r>
          </a:p>
        </p:txBody>
      </p:sp>
      <p:cxnSp>
        <p:nvCxnSpPr>
          <p:cNvPr id="7" name="Straight Connector 6">
            <a:extLst>
              <a:ext uri="{FF2B5EF4-FFF2-40B4-BE49-F238E27FC236}">
                <a16:creationId xmlns:a16="http://schemas.microsoft.com/office/drawing/2014/main" id="{EF2C4BDD-C4E2-63D4-7D03-9E0A3AABBB49}"/>
              </a:ext>
            </a:extLst>
          </p:cNvPr>
          <p:cNvCxnSpPr>
            <a:cxnSpLocks/>
          </p:cNvCxnSpPr>
          <p:nvPr/>
        </p:nvCxnSpPr>
        <p:spPr>
          <a:xfrm>
            <a:off x="2264229" y="4365172"/>
            <a:ext cx="2808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CEC54C-6EE0-832E-7404-7A06B4F4129E}"/>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FF1A0183-05FA-457C-223F-BEE9DC51ED3B}"/>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DC7FBDB-19F8-A51D-F4A0-465A97F9B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114" y="3429000"/>
            <a:ext cx="3004457" cy="3004457"/>
          </a:xfrm>
          <a:prstGeom prst="rect">
            <a:avLst/>
          </a:prstGeom>
        </p:spPr>
      </p:pic>
      <p:pic>
        <p:nvPicPr>
          <p:cNvPr id="18" name="Picture 17">
            <a:extLst>
              <a:ext uri="{FF2B5EF4-FFF2-40B4-BE49-F238E27FC236}">
                <a16:creationId xmlns:a16="http://schemas.microsoft.com/office/drawing/2014/main" id="{136EE113-2044-CC06-949A-7209DFC11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1043" y="191478"/>
            <a:ext cx="1012374" cy="1012374"/>
          </a:xfrm>
          <a:prstGeom prst="rect">
            <a:avLst/>
          </a:prstGeom>
        </p:spPr>
      </p:pic>
    </p:spTree>
    <p:extLst>
      <p:ext uri="{BB962C8B-B14F-4D97-AF65-F5344CB8AC3E}">
        <p14:creationId xmlns:p14="http://schemas.microsoft.com/office/powerpoint/2010/main" val="280101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AD928706-DEDE-24DB-09CB-F4EF25E3CBF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D0E607A-44D8-F82F-7336-70DB4BFD5FC0}"/>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417BFDDA-B0DA-0868-E2E9-3732EBA02765}"/>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A8D1315-6239-70B9-A3C8-781CCBC7070E}"/>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EA9910-7449-72AC-01D2-0AA1F0A95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5" name="TextBox 4">
            <a:extLst>
              <a:ext uri="{FF2B5EF4-FFF2-40B4-BE49-F238E27FC236}">
                <a16:creationId xmlns:a16="http://schemas.microsoft.com/office/drawing/2014/main" id="{5BEDF2AA-0918-03EE-5ECB-31BA5D892362}"/>
              </a:ext>
            </a:extLst>
          </p:cNvPr>
          <p:cNvSpPr txBox="1"/>
          <p:nvPr/>
        </p:nvSpPr>
        <p:spPr>
          <a:xfrm>
            <a:off x="2068286" y="4573641"/>
            <a:ext cx="9470567" cy="1631216"/>
          </a:xfrm>
          <a:prstGeom prst="rect">
            <a:avLst/>
          </a:prstGeom>
          <a:noFill/>
        </p:spPr>
        <p:txBody>
          <a:bodyPr wrap="square" rtlCol="0">
            <a:spAutoFit/>
          </a:bodyPr>
          <a:lstStyle/>
          <a:p>
            <a:r>
              <a:rPr lang="en-US" sz="2000" dirty="0"/>
              <a:t>Member dominance peaks on the traditional workday, while casual users drive volume on the weekend and the start of the week. The member base shows a clear weekday commuter pattern, but the single highest total volume occurs on Wednesday, driven by an extreme member peak, which suggests an operational vulnerability if that single day's demand is not met.</a:t>
            </a:r>
          </a:p>
        </p:txBody>
      </p:sp>
      <p:pic>
        <p:nvPicPr>
          <p:cNvPr id="3" name="Picture 2">
            <a:extLst>
              <a:ext uri="{FF2B5EF4-FFF2-40B4-BE49-F238E27FC236}">
                <a16:creationId xmlns:a16="http://schemas.microsoft.com/office/drawing/2014/main" id="{83CAA93A-237E-8A15-D7A8-B84C4F3B2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8" y="124626"/>
            <a:ext cx="11537717" cy="4284087"/>
          </a:xfrm>
          <a:prstGeom prst="rect">
            <a:avLst/>
          </a:prstGeom>
        </p:spPr>
      </p:pic>
    </p:spTree>
    <p:extLst>
      <p:ext uri="{BB962C8B-B14F-4D97-AF65-F5344CB8AC3E}">
        <p14:creationId xmlns:p14="http://schemas.microsoft.com/office/powerpoint/2010/main" val="349841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15000"/>
          </a:schemeClr>
        </a:solidFill>
        <a:effectLst/>
      </p:bgPr>
    </p:bg>
    <p:spTree>
      <p:nvGrpSpPr>
        <p:cNvPr id="1" name="">
          <a:extLst>
            <a:ext uri="{FF2B5EF4-FFF2-40B4-BE49-F238E27FC236}">
              <a16:creationId xmlns:a16="http://schemas.microsoft.com/office/drawing/2014/main" id="{6C3DE91B-B372-A177-ECD6-D1A49025A8D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5CC18B8-5256-2787-AB51-72E20307D8FE}"/>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F210465D-7416-9C89-FA44-32A92E24D2D5}"/>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27D658-F0DD-5EE2-DE6D-829DA5E1F1F9}"/>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91297B2-1277-1AAB-414E-59A05702D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3" name="TextBox 2">
            <a:extLst>
              <a:ext uri="{FF2B5EF4-FFF2-40B4-BE49-F238E27FC236}">
                <a16:creationId xmlns:a16="http://schemas.microsoft.com/office/drawing/2014/main" id="{64A491B2-1A3D-9428-E87D-7D2B39FF101D}"/>
              </a:ext>
            </a:extLst>
          </p:cNvPr>
          <p:cNvSpPr txBox="1"/>
          <p:nvPr/>
        </p:nvSpPr>
        <p:spPr>
          <a:xfrm>
            <a:off x="163286" y="0"/>
            <a:ext cx="6674079" cy="5293757"/>
          </a:xfrm>
          <a:prstGeom prst="rect">
            <a:avLst/>
          </a:prstGeom>
          <a:noFill/>
        </p:spPr>
        <p:txBody>
          <a:bodyPr wrap="square" rtlCol="0">
            <a:spAutoFit/>
          </a:bodyPr>
          <a:lstStyle/>
          <a:p>
            <a:r>
              <a:rPr lang="en-US" sz="2000" b="1" dirty="0"/>
              <a:t>Members</a:t>
            </a:r>
            <a:r>
              <a:rPr lang="en-US" sz="2000" dirty="0"/>
              <a:t> record the highest activity mid-week, peaking on </a:t>
            </a:r>
            <a:r>
              <a:rPr lang="en-US" sz="2000" b="1" dirty="0"/>
              <a:t>Wednesday (446.9K rides)</a:t>
            </a:r>
            <a:r>
              <a:rPr lang="en-US" sz="2000" dirty="0"/>
              <a:t> — indicating weekday commuting patterns.</a:t>
            </a:r>
            <a:endParaRPr lang="ar-EG" sz="2000" dirty="0"/>
          </a:p>
          <a:p>
            <a:endParaRPr lang="ar-EG" sz="2000" dirty="0"/>
          </a:p>
          <a:p>
            <a:r>
              <a:rPr lang="en-US" sz="2000" b="1" dirty="0"/>
              <a:t>Casual riders </a:t>
            </a:r>
            <a:r>
              <a:rPr lang="en-US" sz="2000" dirty="0"/>
              <a:t>are most active on </a:t>
            </a:r>
            <a:r>
              <a:rPr lang="en-US" sz="2000" b="1" dirty="0"/>
              <a:t>weekends</a:t>
            </a:r>
            <a:r>
              <a:rPr lang="en-US" sz="2000" dirty="0"/>
              <a:t>, especially </a:t>
            </a:r>
            <a:r>
              <a:rPr lang="en-US" sz="2000" b="1" dirty="0"/>
              <a:t>Saturday (317.8K rides)</a:t>
            </a:r>
            <a:r>
              <a:rPr lang="en-US" sz="2000" dirty="0"/>
              <a:t> — suggesting leisure or tourism usage.</a:t>
            </a:r>
            <a:endParaRPr lang="ar-EG" sz="2000" dirty="0"/>
          </a:p>
          <a:p>
            <a:endParaRPr lang="ar-EG" sz="2000" b="1" dirty="0"/>
          </a:p>
          <a:p>
            <a:r>
              <a:rPr lang="en-US" sz="2000" b="1" dirty="0"/>
              <a:t>Member</a:t>
            </a:r>
            <a:r>
              <a:rPr lang="en-US" sz="2000" dirty="0"/>
              <a:t> rides remain stable throughout the week, while casual usage spikes sharply on weekends.</a:t>
            </a:r>
            <a:endParaRPr lang="ar-EG" sz="2000" dirty="0"/>
          </a:p>
          <a:p>
            <a:r>
              <a:rPr lang="ar-EG" sz="2000" b="1" dirty="0"/>
              <a:t> </a:t>
            </a:r>
          </a:p>
          <a:p>
            <a:r>
              <a:rPr lang="en-US" sz="2000" b="1" dirty="0"/>
              <a:t>Weekday vs. Weekend pattern</a:t>
            </a:r>
          </a:p>
          <a:p>
            <a:r>
              <a:rPr lang="en-US" sz="2000" dirty="0"/>
              <a:t>Member usage remains consistent through the week, while casual usage spikes sharply on weekends.</a:t>
            </a:r>
          </a:p>
          <a:p>
            <a:endParaRPr lang="en-US" sz="2000" dirty="0"/>
          </a:p>
          <a:p>
            <a:r>
              <a:rPr lang="en-US" sz="2000" b="1" dirty="0"/>
              <a:t>Lowest activity </a:t>
            </a:r>
            <a:r>
              <a:rPr lang="en-US" sz="2000" dirty="0"/>
              <a:t>for casual users occurs on </a:t>
            </a:r>
            <a:r>
              <a:rPr lang="en-US" sz="2000" b="1" dirty="0"/>
              <a:t>Tuesday (162.8K rides)</a:t>
            </a:r>
            <a:r>
              <a:rPr lang="en-US" sz="2000" dirty="0"/>
              <a:t>, showing limited weekday engagement.</a:t>
            </a:r>
            <a:endParaRPr lang="en-US" sz="2000" b="1" dirty="0"/>
          </a:p>
        </p:txBody>
      </p:sp>
      <p:pic>
        <p:nvPicPr>
          <p:cNvPr id="2" name="Picture 1">
            <a:extLst>
              <a:ext uri="{FF2B5EF4-FFF2-40B4-BE49-F238E27FC236}">
                <a16:creationId xmlns:a16="http://schemas.microsoft.com/office/drawing/2014/main" id="{3C8D6F77-2F94-7BC6-0E20-44BA54BD1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911" y="124627"/>
            <a:ext cx="5147802" cy="4578002"/>
          </a:xfrm>
          <a:prstGeom prst="rect">
            <a:avLst/>
          </a:prstGeom>
        </p:spPr>
      </p:pic>
    </p:spTree>
    <p:extLst>
      <p:ext uri="{BB962C8B-B14F-4D97-AF65-F5344CB8AC3E}">
        <p14:creationId xmlns:p14="http://schemas.microsoft.com/office/powerpoint/2010/main" val="14128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0AFE5F84-67E3-E0D7-B8D8-3A436ECA7F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FF9A8B-E840-B2EB-259F-BCB225693DB3}"/>
              </a:ext>
            </a:extLst>
          </p:cNvPr>
          <p:cNvSpPr txBox="1"/>
          <p:nvPr/>
        </p:nvSpPr>
        <p:spPr>
          <a:xfrm>
            <a:off x="206830" y="1807029"/>
            <a:ext cx="10591800" cy="584775"/>
          </a:xfrm>
          <a:prstGeom prst="rect">
            <a:avLst/>
          </a:prstGeom>
          <a:noFill/>
        </p:spPr>
        <p:txBody>
          <a:bodyPr wrap="square" rtlCol="0">
            <a:spAutoFit/>
          </a:bodyPr>
          <a:lstStyle/>
          <a:p>
            <a:r>
              <a:rPr lang="en-US" sz="3200" b="1" dirty="0">
                <a:solidFill>
                  <a:schemeClr val="bg1"/>
                </a:solidFill>
              </a:rPr>
              <a:t>Monthly Ride Trends by User Type (2024)</a:t>
            </a:r>
          </a:p>
        </p:txBody>
      </p:sp>
      <p:cxnSp>
        <p:nvCxnSpPr>
          <p:cNvPr id="5" name="Straight Connector 4">
            <a:extLst>
              <a:ext uri="{FF2B5EF4-FFF2-40B4-BE49-F238E27FC236}">
                <a16:creationId xmlns:a16="http://schemas.microsoft.com/office/drawing/2014/main" id="{3E0B7C48-54D7-E88C-B4E7-AA8C8F0FEA89}"/>
              </a:ext>
            </a:extLst>
          </p:cNvPr>
          <p:cNvCxnSpPr>
            <a:cxnSpLocks/>
          </p:cNvCxnSpPr>
          <p:nvPr/>
        </p:nvCxnSpPr>
        <p:spPr>
          <a:xfrm>
            <a:off x="359229" y="2623459"/>
            <a:ext cx="66947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1FDDA8-BD67-68F4-31E0-541C1D5FCAC4}"/>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87CCD272-E370-90FF-C676-DD928EBF8319}"/>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51EFF7-D68A-8A8F-6750-3C5DDE56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3963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741ABDC3-42FD-B8FB-5800-2BC4C7BBDA9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B54F68D-9B7F-08C8-72FF-5CDD51BFB8B4}"/>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9EB82B98-DF4C-B420-D8B9-2D681619089A}"/>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FACA1B-6ACE-2D3A-780A-F62F46372B8E}"/>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F215B98-AE67-68B8-B796-1C976E8E7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5" name="TextBox 4">
            <a:extLst>
              <a:ext uri="{FF2B5EF4-FFF2-40B4-BE49-F238E27FC236}">
                <a16:creationId xmlns:a16="http://schemas.microsoft.com/office/drawing/2014/main" id="{B6B09B87-FCEE-69F0-51B8-680AFC07854F}"/>
              </a:ext>
            </a:extLst>
          </p:cNvPr>
          <p:cNvSpPr txBox="1"/>
          <p:nvPr/>
        </p:nvSpPr>
        <p:spPr>
          <a:xfrm>
            <a:off x="2068286" y="4573641"/>
            <a:ext cx="9470567" cy="707886"/>
          </a:xfrm>
          <a:prstGeom prst="rect">
            <a:avLst/>
          </a:prstGeom>
          <a:noFill/>
        </p:spPr>
        <p:txBody>
          <a:bodyPr wrap="square" rtlCol="0">
            <a:spAutoFit/>
          </a:bodyPr>
          <a:lstStyle/>
          <a:p>
            <a:r>
              <a:rPr lang="en-US" sz="2000" dirty="0"/>
              <a:t>Both member and casual usage surge during warmer months, with members showing stable commuting patterns and casual riders driven by seasonal leisure demand.</a:t>
            </a:r>
          </a:p>
        </p:txBody>
      </p:sp>
      <p:pic>
        <p:nvPicPr>
          <p:cNvPr id="4" name="Picture 3">
            <a:extLst>
              <a:ext uri="{FF2B5EF4-FFF2-40B4-BE49-F238E27FC236}">
                <a16:creationId xmlns:a16="http://schemas.microsoft.com/office/drawing/2014/main" id="{766C2C0E-1D7C-56D1-4F4C-768E8E933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6" y="191478"/>
            <a:ext cx="11479657" cy="4026107"/>
          </a:xfrm>
          <a:prstGeom prst="rect">
            <a:avLst/>
          </a:prstGeom>
        </p:spPr>
      </p:pic>
    </p:spTree>
    <p:extLst>
      <p:ext uri="{BB962C8B-B14F-4D97-AF65-F5344CB8AC3E}">
        <p14:creationId xmlns:p14="http://schemas.microsoft.com/office/powerpoint/2010/main" val="374858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15000"/>
          </a:schemeClr>
        </a:solidFill>
        <a:effectLst/>
      </p:bgPr>
    </p:bg>
    <p:spTree>
      <p:nvGrpSpPr>
        <p:cNvPr id="1" name="">
          <a:extLst>
            <a:ext uri="{FF2B5EF4-FFF2-40B4-BE49-F238E27FC236}">
              <a16:creationId xmlns:a16="http://schemas.microsoft.com/office/drawing/2014/main" id="{25709A33-38C1-DA34-AEC9-B6437F2F4D4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496B483-D815-D461-8501-124AD577F2F7}"/>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9A84ADB1-8972-F02B-7A59-9CD58B6CDB6E}"/>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B6B153-CF56-445B-7952-4499DD99D391}"/>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2AA13F-7590-D1B7-03D7-0CF8E6040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3" name="TextBox 2">
            <a:extLst>
              <a:ext uri="{FF2B5EF4-FFF2-40B4-BE49-F238E27FC236}">
                <a16:creationId xmlns:a16="http://schemas.microsoft.com/office/drawing/2014/main" id="{786F62B4-3046-0953-E551-5F740CA7F736}"/>
              </a:ext>
            </a:extLst>
          </p:cNvPr>
          <p:cNvSpPr txBox="1"/>
          <p:nvPr/>
        </p:nvSpPr>
        <p:spPr>
          <a:xfrm>
            <a:off x="163286" y="145268"/>
            <a:ext cx="6674079" cy="4401205"/>
          </a:xfrm>
          <a:prstGeom prst="rect">
            <a:avLst/>
          </a:prstGeom>
          <a:noFill/>
        </p:spPr>
        <p:txBody>
          <a:bodyPr wrap="square" rtlCol="0">
            <a:spAutoFit/>
          </a:bodyPr>
          <a:lstStyle/>
          <a:p>
            <a:r>
              <a:rPr lang="en-US" sz="2000" b="1" dirty="0"/>
              <a:t>Members</a:t>
            </a:r>
            <a:r>
              <a:rPr lang="en-US" sz="2000" dirty="0"/>
              <a:t> maintain consistently higher usage, peaking in </a:t>
            </a:r>
            <a:r>
              <a:rPr lang="en-US" sz="2000" b="1" dirty="0"/>
              <a:t>August (320.9K rides)</a:t>
            </a:r>
            <a:r>
              <a:rPr lang="en-US" sz="2000" dirty="0"/>
              <a:t> — </a:t>
            </a:r>
            <a:r>
              <a:rPr lang="en-US" sz="2000" b="1" dirty="0"/>
              <a:t>3.3×</a:t>
            </a:r>
            <a:r>
              <a:rPr lang="en-US" sz="2000" dirty="0"/>
              <a:t> more than casual users that month (</a:t>
            </a:r>
            <a:r>
              <a:rPr lang="en-US" sz="2000" b="1" dirty="0"/>
              <a:t>97.7K rides</a:t>
            </a:r>
            <a:r>
              <a:rPr lang="en-US" sz="2000" dirty="0"/>
              <a:t>).</a:t>
            </a:r>
            <a:endParaRPr lang="ar-EG" sz="2000" dirty="0"/>
          </a:p>
          <a:p>
            <a:endParaRPr lang="ar-EG" sz="2000" dirty="0"/>
          </a:p>
          <a:p>
            <a:r>
              <a:rPr lang="en-US" sz="2000" b="1" dirty="0"/>
              <a:t>Casual riders </a:t>
            </a:r>
            <a:r>
              <a:rPr lang="en-US" sz="2000" dirty="0"/>
              <a:t>show a </a:t>
            </a:r>
            <a:r>
              <a:rPr lang="en-US" sz="2000" b="1" dirty="0"/>
              <a:t>sharp seasonal rise</a:t>
            </a:r>
            <a:r>
              <a:rPr lang="en-US" sz="2000" dirty="0"/>
              <a:t>, increasing from </a:t>
            </a:r>
            <a:r>
              <a:rPr lang="en-US" sz="2000" b="1" dirty="0"/>
              <a:t>17.7K in January</a:t>
            </a:r>
            <a:r>
              <a:rPr lang="en-US" sz="2000" dirty="0"/>
              <a:t> to </a:t>
            </a:r>
            <a:r>
              <a:rPr lang="en-US" sz="2000" b="1" dirty="0"/>
              <a:t>231.9K in July</a:t>
            </a:r>
            <a:r>
              <a:rPr lang="en-US" sz="2000" dirty="0"/>
              <a:t>, a </a:t>
            </a:r>
            <a:r>
              <a:rPr lang="en-US" sz="2000" b="1" dirty="0"/>
              <a:t>13× growth</a:t>
            </a:r>
            <a:r>
              <a:rPr lang="en-US" sz="2000" dirty="0"/>
              <a:t>, before declining after September.</a:t>
            </a:r>
            <a:endParaRPr lang="ar-EG" sz="2000" dirty="0"/>
          </a:p>
          <a:p>
            <a:endParaRPr lang="ar-EG" sz="2000" b="1" dirty="0"/>
          </a:p>
          <a:p>
            <a:r>
              <a:rPr lang="en-US" sz="2000" b="1" dirty="0"/>
              <a:t>Member</a:t>
            </a:r>
            <a:r>
              <a:rPr lang="ar-EG" sz="2000" b="1" dirty="0"/>
              <a:t> </a:t>
            </a:r>
            <a:r>
              <a:rPr lang="en-US" sz="2000" b="1" dirty="0"/>
              <a:t>Usage </a:t>
            </a:r>
            <a:r>
              <a:rPr lang="en-US" sz="2000" dirty="0"/>
              <a:t>also follows a seasonal trend but remains more stable — rising gradually from </a:t>
            </a:r>
            <a:r>
              <a:rPr lang="en-US" sz="2000" b="1" dirty="0"/>
              <a:t>96.1K in January</a:t>
            </a:r>
            <a:r>
              <a:rPr lang="en-US" sz="2000" dirty="0"/>
              <a:t> to its peak in </a:t>
            </a:r>
            <a:r>
              <a:rPr lang="en-US" sz="2000" b="1" dirty="0"/>
              <a:t>August</a:t>
            </a:r>
            <a:r>
              <a:rPr lang="en-US" sz="2000" dirty="0"/>
              <a:t>, then dropping toward </a:t>
            </a:r>
            <a:r>
              <a:rPr lang="en-US" sz="2000" b="1" dirty="0"/>
              <a:t>December (102.5K)</a:t>
            </a:r>
            <a:r>
              <a:rPr lang="en-US" sz="2000" dirty="0"/>
              <a:t>.</a:t>
            </a:r>
            <a:endParaRPr lang="ar-EG" sz="2000" dirty="0"/>
          </a:p>
          <a:p>
            <a:r>
              <a:rPr lang="ar-EG" sz="2000" b="1" dirty="0"/>
              <a:t> </a:t>
            </a:r>
          </a:p>
          <a:p>
            <a:r>
              <a:rPr lang="en-US" sz="2000" dirty="0"/>
              <a:t>Both groups experience a significant decline in </a:t>
            </a:r>
            <a:r>
              <a:rPr lang="en-US" sz="2000" b="1" dirty="0"/>
              <a:t>late autumn and winter (Oct–Dec)</a:t>
            </a:r>
            <a:r>
              <a:rPr lang="en-US" sz="2000" dirty="0"/>
              <a:t>, indicating strong weather dependency.</a:t>
            </a:r>
            <a:endParaRPr lang="en-US" sz="2000" b="1" dirty="0"/>
          </a:p>
        </p:txBody>
      </p:sp>
      <p:pic>
        <p:nvPicPr>
          <p:cNvPr id="5" name="Picture 4">
            <a:extLst>
              <a:ext uri="{FF2B5EF4-FFF2-40B4-BE49-F238E27FC236}">
                <a16:creationId xmlns:a16="http://schemas.microsoft.com/office/drawing/2014/main" id="{FDEB15D8-545F-A4DA-E44A-4E3F4FA12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366" y="191478"/>
            <a:ext cx="5191348" cy="4881265"/>
          </a:xfrm>
          <a:prstGeom prst="rect">
            <a:avLst/>
          </a:prstGeom>
        </p:spPr>
      </p:pic>
    </p:spTree>
    <p:extLst>
      <p:ext uri="{BB962C8B-B14F-4D97-AF65-F5344CB8AC3E}">
        <p14:creationId xmlns:p14="http://schemas.microsoft.com/office/powerpoint/2010/main" val="358893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F55BAFE3-459F-5650-37FD-F70CFEEE02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BBF67A-6FBF-DEE2-2935-80611A31740A}"/>
              </a:ext>
            </a:extLst>
          </p:cNvPr>
          <p:cNvSpPr txBox="1"/>
          <p:nvPr/>
        </p:nvSpPr>
        <p:spPr>
          <a:xfrm>
            <a:off x="206830" y="1807029"/>
            <a:ext cx="10591800" cy="584775"/>
          </a:xfrm>
          <a:prstGeom prst="rect">
            <a:avLst/>
          </a:prstGeom>
          <a:noFill/>
        </p:spPr>
        <p:txBody>
          <a:bodyPr wrap="square" rtlCol="0">
            <a:spAutoFit/>
          </a:bodyPr>
          <a:lstStyle/>
          <a:p>
            <a:r>
              <a:rPr lang="en-US" sz="3200" b="1" dirty="0">
                <a:solidFill>
                  <a:schemeClr val="bg1"/>
                </a:solidFill>
              </a:rPr>
              <a:t>Rides by Season (2024)</a:t>
            </a:r>
          </a:p>
        </p:txBody>
      </p:sp>
      <p:cxnSp>
        <p:nvCxnSpPr>
          <p:cNvPr id="5" name="Straight Connector 4">
            <a:extLst>
              <a:ext uri="{FF2B5EF4-FFF2-40B4-BE49-F238E27FC236}">
                <a16:creationId xmlns:a16="http://schemas.microsoft.com/office/drawing/2014/main" id="{6BD49E3E-92FA-3A96-09AD-CBD37FE55BC1}"/>
              </a:ext>
            </a:extLst>
          </p:cNvPr>
          <p:cNvCxnSpPr>
            <a:cxnSpLocks/>
          </p:cNvCxnSpPr>
          <p:nvPr/>
        </p:nvCxnSpPr>
        <p:spPr>
          <a:xfrm>
            <a:off x="359229" y="2623459"/>
            <a:ext cx="3766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04F213-7C03-DCAE-5536-3B43B610F9BF}"/>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471E7F34-4871-10BD-005F-F0D979702DAF}"/>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11FA5D-40A9-869D-8355-7B516727B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90791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2058FE9C-517F-3832-C999-CB199C0C3E8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1F0B83B-665C-13DD-3542-1D122E79A3D3}"/>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FB2B69EF-EEA9-E43C-B76D-5532C609B62B}"/>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81FF263-FEA6-325A-0878-930354A9553D}"/>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C01ADBD-1113-D319-F8C8-462B27C27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5" name="TextBox 4">
            <a:extLst>
              <a:ext uri="{FF2B5EF4-FFF2-40B4-BE49-F238E27FC236}">
                <a16:creationId xmlns:a16="http://schemas.microsoft.com/office/drawing/2014/main" id="{3333F31C-65B6-3D30-054B-389E9B189EB7}"/>
              </a:ext>
            </a:extLst>
          </p:cNvPr>
          <p:cNvSpPr txBox="1"/>
          <p:nvPr/>
        </p:nvSpPr>
        <p:spPr>
          <a:xfrm>
            <a:off x="2068286" y="4573641"/>
            <a:ext cx="9470567" cy="707886"/>
          </a:xfrm>
          <a:prstGeom prst="rect">
            <a:avLst/>
          </a:prstGeom>
          <a:noFill/>
        </p:spPr>
        <p:txBody>
          <a:bodyPr wrap="square" rtlCol="0">
            <a:spAutoFit/>
          </a:bodyPr>
          <a:lstStyle/>
          <a:p>
            <a:r>
              <a:rPr lang="en-US" sz="2000" dirty="0"/>
              <a:t>Summer leads with the highest ridership for both user types, while winter sees the sharpest decline — highlighting the strong impact of seasonality on demand.</a:t>
            </a:r>
          </a:p>
        </p:txBody>
      </p:sp>
      <p:pic>
        <p:nvPicPr>
          <p:cNvPr id="3" name="Picture 2">
            <a:extLst>
              <a:ext uri="{FF2B5EF4-FFF2-40B4-BE49-F238E27FC236}">
                <a16:creationId xmlns:a16="http://schemas.microsoft.com/office/drawing/2014/main" id="{D776E33B-6348-2A8F-8D85-06C31E881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31" y="191478"/>
            <a:ext cx="11543612" cy="4038808"/>
          </a:xfrm>
          <a:prstGeom prst="rect">
            <a:avLst/>
          </a:prstGeom>
        </p:spPr>
      </p:pic>
    </p:spTree>
    <p:extLst>
      <p:ext uri="{BB962C8B-B14F-4D97-AF65-F5344CB8AC3E}">
        <p14:creationId xmlns:p14="http://schemas.microsoft.com/office/powerpoint/2010/main" val="85421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15000"/>
          </a:schemeClr>
        </a:solidFill>
        <a:effectLst/>
      </p:bgPr>
    </p:bg>
    <p:spTree>
      <p:nvGrpSpPr>
        <p:cNvPr id="1" name="">
          <a:extLst>
            <a:ext uri="{FF2B5EF4-FFF2-40B4-BE49-F238E27FC236}">
              <a16:creationId xmlns:a16="http://schemas.microsoft.com/office/drawing/2014/main" id="{26685ACC-3A75-E89F-4597-3A01C40373E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2EC91B7-FF04-CECF-1789-10FA4E07C23D}"/>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A16F6AB3-EA7C-E33E-11E4-D2A0ADC54BAC}"/>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8911D94-5D65-E62F-BC03-3555D39035F4}"/>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9E81FBF-57ED-20E0-E554-41454B62C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3" name="TextBox 2">
            <a:extLst>
              <a:ext uri="{FF2B5EF4-FFF2-40B4-BE49-F238E27FC236}">
                <a16:creationId xmlns:a16="http://schemas.microsoft.com/office/drawing/2014/main" id="{9353D780-18FF-37FB-B8F6-93E04BF593BF}"/>
              </a:ext>
            </a:extLst>
          </p:cNvPr>
          <p:cNvSpPr txBox="1"/>
          <p:nvPr/>
        </p:nvSpPr>
        <p:spPr>
          <a:xfrm>
            <a:off x="206830" y="0"/>
            <a:ext cx="6674079" cy="5324535"/>
          </a:xfrm>
          <a:prstGeom prst="rect">
            <a:avLst/>
          </a:prstGeom>
          <a:noFill/>
        </p:spPr>
        <p:txBody>
          <a:bodyPr wrap="square" rtlCol="0">
            <a:spAutoFit/>
          </a:bodyPr>
          <a:lstStyle/>
          <a:p>
            <a:r>
              <a:rPr lang="en-US" sz="2000" b="1" dirty="0"/>
              <a:t>Summer </a:t>
            </a:r>
            <a:r>
              <a:rPr lang="en-US" sz="2000" dirty="0"/>
              <a:t>dominates with the </a:t>
            </a:r>
            <a:r>
              <a:rPr lang="en-US" sz="2000" b="1" dirty="0"/>
              <a:t>highest activity</a:t>
            </a:r>
            <a:r>
              <a:rPr lang="en-US" sz="2000" dirty="0"/>
              <a:t> — </a:t>
            </a:r>
            <a:r>
              <a:rPr lang="en-US" sz="2000" b="1" dirty="0"/>
              <a:t>Members: 907.7K rides</a:t>
            </a:r>
            <a:r>
              <a:rPr lang="en-US" sz="2000" dirty="0"/>
              <a:t>, </a:t>
            </a:r>
            <a:r>
              <a:rPr lang="en-US" sz="2000" b="1" dirty="0"/>
              <a:t>Casuals: 668.9K</a:t>
            </a:r>
            <a:r>
              <a:rPr lang="en-US" sz="2000" dirty="0"/>
              <a:t>, together representing </a:t>
            </a:r>
            <a:r>
              <a:rPr lang="en-US" sz="2000" b="1" dirty="0"/>
              <a:t>over 45% of annual rides</a:t>
            </a:r>
            <a:r>
              <a:rPr lang="en-US" sz="2000" dirty="0"/>
              <a:t>.</a:t>
            </a:r>
          </a:p>
          <a:p>
            <a:endParaRPr lang="ar-EG" sz="2000" dirty="0"/>
          </a:p>
          <a:p>
            <a:r>
              <a:rPr lang="en-US" sz="2000" b="1" dirty="0"/>
              <a:t>Fall </a:t>
            </a:r>
            <a:r>
              <a:rPr lang="en-US" sz="2000" dirty="0"/>
              <a:t>follows closely, with member rides at </a:t>
            </a:r>
            <a:r>
              <a:rPr lang="en-US" sz="2000" b="1" dirty="0"/>
              <a:t>787.7K</a:t>
            </a:r>
            <a:r>
              <a:rPr lang="en-US" sz="2000" dirty="0"/>
              <a:t> and casual at </a:t>
            </a:r>
            <a:r>
              <a:rPr lang="en-US" sz="2000" b="1" dirty="0"/>
              <a:t>444.3K</a:t>
            </a:r>
            <a:r>
              <a:rPr lang="en-US" sz="2000" dirty="0"/>
              <a:t>, indicating sustained demand after summer.</a:t>
            </a:r>
          </a:p>
          <a:p>
            <a:endParaRPr lang="ar-EG" sz="2000" b="1" dirty="0"/>
          </a:p>
          <a:p>
            <a:r>
              <a:rPr lang="en-US" sz="2000" b="1" dirty="0"/>
              <a:t>Spring</a:t>
            </a:r>
            <a:r>
              <a:rPr lang="ar-EG" sz="2000" b="1" dirty="0"/>
              <a:t> </a:t>
            </a:r>
            <a:r>
              <a:rPr lang="en-US" sz="2000" dirty="0"/>
              <a:t>shows moderate usage (</a:t>
            </a:r>
            <a:r>
              <a:rPr lang="en-US" sz="2000" b="1" dirty="0"/>
              <a:t>Members: 646K</a:t>
            </a:r>
            <a:r>
              <a:rPr lang="en-US" sz="2000" dirty="0"/>
              <a:t>, </a:t>
            </a:r>
            <a:r>
              <a:rPr lang="en-US" sz="2000" b="1" dirty="0"/>
              <a:t>Casuals: 324K</a:t>
            </a:r>
            <a:r>
              <a:rPr lang="en-US" sz="2000" dirty="0"/>
              <a:t>), marking the start of growth in ridership.</a:t>
            </a:r>
          </a:p>
          <a:p>
            <a:endParaRPr lang="en-US" sz="2000" dirty="0"/>
          </a:p>
          <a:p>
            <a:r>
              <a:rPr lang="en-US" sz="2000" b="1" dirty="0"/>
              <a:t>Winter</a:t>
            </a:r>
            <a:r>
              <a:rPr lang="ar-EG" sz="2000" b="1" dirty="0"/>
              <a:t> </a:t>
            </a:r>
            <a:r>
              <a:rPr lang="en-US" sz="2000" dirty="0"/>
              <a:t>has the lowest engagement (</a:t>
            </a:r>
            <a:r>
              <a:rPr lang="en-US" sz="2000" b="1" dirty="0"/>
              <a:t>Members: 345K</a:t>
            </a:r>
            <a:r>
              <a:rPr lang="en-US" sz="2000" dirty="0"/>
              <a:t>, </a:t>
            </a:r>
            <a:r>
              <a:rPr lang="en-US" sz="2000" b="1" dirty="0"/>
              <a:t>Casuals: 84K</a:t>
            </a:r>
            <a:r>
              <a:rPr lang="en-US" sz="2000" dirty="0"/>
              <a:t>) — roughly </a:t>
            </a:r>
            <a:r>
              <a:rPr lang="en-US" sz="2000" b="1" dirty="0"/>
              <a:t>75% lower</a:t>
            </a:r>
            <a:r>
              <a:rPr lang="en-US" sz="2000" dirty="0"/>
              <a:t> than summer totals, confirming strong weather influence.</a:t>
            </a:r>
            <a:endParaRPr lang="ar-EG" sz="2000" dirty="0"/>
          </a:p>
          <a:p>
            <a:r>
              <a:rPr lang="ar-EG" sz="2000" b="1" dirty="0"/>
              <a:t> </a:t>
            </a:r>
          </a:p>
          <a:p>
            <a:r>
              <a:rPr lang="en-US" sz="2000" dirty="0"/>
              <a:t>Across all seasons, </a:t>
            </a:r>
            <a:r>
              <a:rPr lang="en-US" sz="2000" b="1" dirty="0"/>
              <a:t>members consistently ride more</a:t>
            </a:r>
            <a:r>
              <a:rPr lang="en-US" sz="2000" dirty="0"/>
              <a:t>, but casuals narrow the gap in </a:t>
            </a:r>
            <a:r>
              <a:rPr lang="en-US" sz="2000" b="1" dirty="0"/>
              <a:t>summer</a:t>
            </a:r>
            <a:r>
              <a:rPr lang="en-US" sz="2000" dirty="0"/>
              <a:t>, showing their behavior is more seasonally driven.</a:t>
            </a:r>
            <a:endParaRPr lang="en-US" sz="2000" b="1" dirty="0"/>
          </a:p>
        </p:txBody>
      </p:sp>
      <p:pic>
        <p:nvPicPr>
          <p:cNvPr id="4" name="Picture 3">
            <a:extLst>
              <a:ext uri="{FF2B5EF4-FFF2-40B4-BE49-F238E27FC236}">
                <a16:creationId xmlns:a16="http://schemas.microsoft.com/office/drawing/2014/main" id="{835A5B0E-8471-82D4-2C25-33DAE8545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598" y="191477"/>
            <a:ext cx="4942113" cy="4587351"/>
          </a:xfrm>
          <a:prstGeom prst="rect">
            <a:avLst/>
          </a:prstGeom>
        </p:spPr>
      </p:pic>
    </p:spTree>
    <p:extLst>
      <p:ext uri="{BB962C8B-B14F-4D97-AF65-F5344CB8AC3E}">
        <p14:creationId xmlns:p14="http://schemas.microsoft.com/office/powerpoint/2010/main" val="1504758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D87E9111-696A-3221-8F1B-E44C816FB4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DDA8D1-7EA9-8F3A-F0A9-D1FD9379A996}"/>
              </a:ext>
            </a:extLst>
          </p:cNvPr>
          <p:cNvSpPr txBox="1"/>
          <p:nvPr/>
        </p:nvSpPr>
        <p:spPr>
          <a:xfrm>
            <a:off x="206830" y="1807029"/>
            <a:ext cx="10591800" cy="584775"/>
          </a:xfrm>
          <a:prstGeom prst="rect">
            <a:avLst/>
          </a:prstGeom>
          <a:noFill/>
        </p:spPr>
        <p:txBody>
          <a:bodyPr wrap="square" rtlCol="0">
            <a:spAutoFit/>
          </a:bodyPr>
          <a:lstStyle/>
          <a:p>
            <a:r>
              <a:rPr lang="en-US" sz="3200" b="1" dirty="0">
                <a:solidFill>
                  <a:schemeClr val="bg1"/>
                </a:solidFill>
              </a:rPr>
              <a:t>Rides by Day Type (Weekday vs Weekend, 2024)</a:t>
            </a:r>
          </a:p>
        </p:txBody>
      </p:sp>
      <p:cxnSp>
        <p:nvCxnSpPr>
          <p:cNvPr id="5" name="Straight Connector 4">
            <a:extLst>
              <a:ext uri="{FF2B5EF4-FFF2-40B4-BE49-F238E27FC236}">
                <a16:creationId xmlns:a16="http://schemas.microsoft.com/office/drawing/2014/main" id="{6BD17A8E-83CF-5650-D0F6-7CD7AD72B6A2}"/>
              </a:ext>
            </a:extLst>
          </p:cNvPr>
          <p:cNvCxnSpPr>
            <a:cxnSpLocks/>
          </p:cNvCxnSpPr>
          <p:nvPr/>
        </p:nvCxnSpPr>
        <p:spPr>
          <a:xfrm>
            <a:off x="359229" y="2623459"/>
            <a:ext cx="77179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9CF092-95D0-734F-8472-FE1B43021A81}"/>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A2B44A1F-2282-CB4C-E0E1-865C16832A6F}"/>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F54D06F-9A36-4736-4571-8050F82C9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1087969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B267E2BE-630E-9D38-E3E3-180773430BF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1E697EC-4C63-7267-E08F-C8C9A6BA8B84}"/>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B06A3655-6825-05A9-0023-41621A08090F}"/>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D8C5462-F7BC-DB51-0B02-944913E8BF2C}"/>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9F1226B-C2EC-BDB9-8F3A-2EDE0C44E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
        <p:nvSpPr>
          <p:cNvPr id="5" name="TextBox 4">
            <a:extLst>
              <a:ext uri="{FF2B5EF4-FFF2-40B4-BE49-F238E27FC236}">
                <a16:creationId xmlns:a16="http://schemas.microsoft.com/office/drawing/2014/main" id="{CC1FDE01-520A-D577-BB81-710BF46B1215}"/>
              </a:ext>
            </a:extLst>
          </p:cNvPr>
          <p:cNvSpPr txBox="1"/>
          <p:nvPr/>
        </p:nvSpPr>
        <p:spPr>
          <a:xfrm>
            <a:off x="2068286" y="4573641"/>
            <a:ext cx="9470567" cy="707886"/>
          </a:xfrm>
          <a:prstGeom prst="rect">
            <a:avLst/>
          </a:prstGeom>
          <a:noFill/>
        </p:spPr>
        <p:txBody>
          <a:bodyPr wrap="square" rtlCol="0">
            <a:spAutoFit/>
          </a:bodyPr>
          <a:lstStyle/>
          <a:p>
            <a:r>
              <a:rPr lang="en-US" sz="2000" dirty="0"/>
              <a:t>Members drive weekday ridership, while casual users boost weekend traffic — highlighting </a:t>
            </a:r>
            <a:r>
              <a:rPr lang="en-US" sz="2000" dirty="0" err="1"/>
              <a:t>Cyclistic’s</a:t>
            </a:r>
            <a:r>
              <a:rPr lang="en-US" sz="2000" dirty="0"/>
              <a:t> dual audience of commuters and leisure riders.</a:t>
            </a:r>
          </a:p>
        </p:txBody>
      </p:sp>
      <p:pic>
        <p:nvPicPr>
          <p:cNvPr id="4" name="Picture 3">
            <a:extLst>
              <a:ext uri="{FF2B5EF4-FFF2-40B4-BE49-F238E27FC236}">
                <a16:creationId xmlns:a16="http://schemas.microsoft.com/office/drawing/2014/main" id="{CB45E708-8BC1-A9FA-5BDB-8EAB9931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1" y="191478"/>
            <a:ext cx="10759386" cy="4038808"/>
          </a:xfrm>
          <a:prstGeom prst="rect">
            <a:avLst/>
          </a:prstGeom>
        </p:spPr>
      </p:pic>
    </p:spTree>
    <p:extLst>
      <p:ext uri="{BB962C8B-B14F-4D97-AF65-F5344CB8AC3E}">
        <p14:creationId xmlns:p14="http://schemas.microsoft.com/office/powerpoint/2010/main" val="335994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FCF752E4-C98F-DA4F-E14D-3331825CC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354445-C0E7-0AA2-FC0A-2B87D935BE89}"/>
              </a:ext>
            </a:extLst>
          </p:cNvPr>
          <p:cNvSpPr txBox="1"/>
          <p:nvPr/>
        </p:nvSpPr>
        <p:spPr>
          <a:xfrm>
            <a:off x="206830" y="1807029"/>
            <a:ext cx="10591800" cy="707886"/>
          </a:xfrm>
          <a:prstGeom prst="rect">
            <a:avLst/>
          </a:prstGeom>
          <a:noFill/>
        </p:spPr>
        <p:txBody>
          <a:bodyPr wrap="square" rtlCol="0">
            <a:spAutoFit/>
          </a:bodyPr>
          <a:lstStyle/>
          <a:p>
            <a:pPr algn="ctr"/>
            <a:r>
              <a:rPr lang="en-US" sz="4000" b="1" dirty="0">
                <a:solidFill>
                  <a:schemeClr val="bg1"/>
                </a:solidFill>
              </a:rPr>
              <a:t>Project Summary Points</a:t>
            </a:r>
          </a:p>
        </p:txBody>
      </p:sp>
      <p:cxnSp>
        <p:nvCxnSpPr>
          <p:cNvPr id="5" name="Straight Connector 4">
            <a:extLst>
              <a:ext uri="{FF2B5EF4-FFF2-40B4-BE49-F238E27FC236}">
                <a16:creationId xmlns:a16="http://schemas.microsoft.com/office/drawing/2014/main" id="{FC45143C-232B-BBDB-5697-EDECC1DB4E47}"/>
              </a:ext>
            </a:extLst>
          </p:cNvPr>
          <p:cNvCxnSpPr>
            <a:cxnSpLocks/>
          </p:cNvCxnSpPr>
          <p:nvPr/>
        </p:nvCxnSpPr>
        <p:spPr>
          <a:xfrm>
            <a:off x="2917371" y="2634344"/>
            <a:ext cx="5148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C5A445-AD83-6418-0A8B-3CA3A46770E7}"/>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7073244C-F59E-0ACA-5534-87D7FABBBE84}"/>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03BD36A-95A0-177C-8DF3-F2669337C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1998015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15000"/>
          </a:schemeClr>
        </a:solidFill>
        <a:effectLst/>
      </p:bgPr>
    </p:bg>
    <p:spTree>
      <p:nvGrpSpPr>
        <p:cNvPr id="1" name="">
          <a:extLst>
            <a:ext uri="{FF2B5EF4-FFF2-40B4-BE49-F238E27FC236}">
              <a16:creationId xmlns:a16="http://schemas.microsoft.com/office/drawing/2014/main" id="{86DB265A-5726-E9A6-511B-3D341212207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397E78A-3A7E-92F0-1CA4-CFE4FB9BAC55}"/>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6A948FC6-09A5-6E55-4E32-6A764BFA4486}"/>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486F20-4E7B-BD74-0B2F-9845B074E27A}"/>
              </a:ext>
            </a:extLst>
          </p:cNvPr>
          <p:cNvCxnSpPr>
            <a:cxnSpLocks/>
          </p:cNvCxnSpPr>
          <p:nvPr/>
        </p:nvCxnSpPr>
        <p:spPr>
          <a:xfrm>
            <a:off x="163286" y="283029"/>
            <a:ext cx="0" cy="483325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05C540F-1AEF-678A-103F-1866A04A1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5324535"/>
            <a:ext cx="1763486" cy="1763486"/>
          </a:xfrm>
          <a:prstGeom prst="rect">
            <a:avLst/>
          </a:prstGeom>
        </p:spPr>
      </p:pic>
      <p:sp>
        <p:nvSpPr>
          <p:cNvPr id="3" name="TextBox 2">
            <a:extLst>
              <a:ext uri="{FF2B5EF4-FFF2-40B4-BE49-F238E27FC236}">
                <a16:creationId xmlns:a16="http://schemas.microsoft.com/office/drawing/2014/main" id="{FF29E7BB-6B50-6042-B9CE-D642A48C19D8}"/>
              </a:ext>
            </a:extLst>
          </p:cNvPr>
          <p:cNvSpPr txBox="1"/>
          <p:nvPr/>
        </p:nvSpPr>
        <p:spPr>
          <a:xfrm>
            <a:off x="206830" y="0"/>
            <a:ext cx="7151912" cy="5324535"/>
          </a:xfrm>
          <a:prstGeom prst="rect">
            <a:avLst/>
          </a:prstGeom>
          <a:noFill/>
        </p:spPr>
        <p:txBody>
          <a:bodyPr wrap="square" rtlCol="0">
            <a:spAutoFit/>
          </a:bodyPr>
          <a:lstStyle/>
          <a:p>
            <a:r>
              <a:rPr lang="en-US" sz="2000" b="1" dirty="0"/>
              <a:t>Members dominate weekdays</a:t>
            </a:r>
            <a:r>
              <a:rPr lang="en-US" sz="2000" dirty="0"/>
              <a:t>, completing </a:t>
            </a:r>
            <a:r>
              <a:rPr lang="en-US" sz="2000" b="1" dirty="0"/>
              <a:t>2.06 million rides</a:t>
            </a:r>
            <a:r>
              <a:rPr lang="en-US" sz="2000" dirty="0"/>
              <a:t>, compared to </a:t>
            </a:r>
            <a:r>
              <a:rPr lang="en-US" sz="2000" b="1" dirty="0"/>
              <a:t>937K rides</a:t>
            </a:r>
            <a:r>
              <a:rPr lang="en-US" sz="2000" dirty="0"/>
              <a:t> by casual users — roughly </a:t>
            </a:r>
            <a:r>
              <a:rPr lang="en-US" sz="2000" b="1" dirty="0"/>
              <a:t>2.2× more weekday activity</a:t>
            </a:r>
            <a:r>
              <a:rPr lang="en-US" sz="2000" dirty="0"/>
              <a:t>.</a:t>
            </a:r>
          </a:p>
          <a:p>
            <a:endParaRPr lang="ar-EG" sz="2000" dirty="0"/>
          </a:p>
          <a:p>
            <a:r>
              <a:rPr lang="en-US" sz="2000" b="1" dirty="0"/>
              <a:t>Casual riders </a:t>
            </a:r>
            <a:r>
              <a:rPr lang="en-US" sz="2000" dirty="0"/>
              <a:t>are more active on </a:t>
            </a:r>
            <a:r>
              <a:rPr lang="en-US" sz="2000" b="1" dirty="0"/>
              <a:t>weekends (584K rides)</a:t>
            </a:r>
            <a:r>
              <a:rPr lang="en-US" sz="2000" dirty="0"/>
              <a:t> than members (</a:t>
            </a:r>
            <a:r>
              <a:rPr lang="en-US" sz="2000" b="1" dirty="0"/>
              <a:t>628K rides</a:t>
            </a:r>
            <a:r>
              <a:rPr lang="en-US" sz="2000" dirty="0"/>
              <a:t>) — the only time their engagement nearly equals member usage.</a:t>
            </a:r>
          </a:p>
          <a:p>
            <a:endParaRPr lang="ar-EG" sz="2000" b="1" dirty="0"/>
          </a:p>
          <a:p>
            <a:r>
              <a:rPr lang="en-US" sz="2000" dirty="0"/>
              <a:t>The clear weekday–weekend split suggests two major user behaviors:</a:t>
            </a:r>
          </a:p>
          <a:p>
            <a:r>
              <a:rPr lang="en-US" sz="2000" b="1" dirty="0"/>
              <a:t>Members → daily commuters</a:t>
            </a:r>
            <a:r>
              <a:rPr lang="en-US" sz="2000" dirty="0"/>
              <a:t> who use the service for routine travel.</a:t>
            </a:r>
          </a:p>
          <a:p>
            <a:r>
              <a:rPr lang="en-US" sz="2000" b="1" dirty="0"/>
              <a:t>Casuals → leisure or tourist riders</a:t>
            </a:r>
            <a:r>
              <a:rPr lang="en-US" sz="2000" dirty="0"/>
              <a:t> preferring weekends and short trips.</a:t>
            </a:r>
          </a:p>
          <a:p>
            <a:endParaRPr lang="en-US" sz="2000" dirty="0"/>
          </a:p>
          <a:p>
            <a:r>
              <a:rPr lang="en-US" sz="2000" dirty="0"/>
              <a:t>Together, </a:t>
            </a:r>
            <a:r>
              <a:rPr lang="en-US" sz="2000" b="1" dirty="0"/>
              <a:t>weekdays account for nearly 78% of total rides</a:t>
            </a:r>
            <a:r>
              <a:rPr lang="en-US" sz="2000" dirty="0"/>
              <a:t>, confirming </a:t>
            </a:r>
            <a:r>
              <a:rPr lang="en-US" sz="2000" dirty="0" err="1"/>
              <a:t>Cyclistic’s</a:t>
            </a:r>
            <a:r>
              <a:rPr lang="en-US" sz="2000" dirty="0"/>
              <a:t> reliance on consistent commuter demand.</a:t>
            </a:r>
            <a:endParaRPr lang="en-US" sz="2000" b="1" dirty="0"/>
          </a:p>
        </p:txBody>
      </p:sp>
      <p:pic>
        <p:nvPicPr>
          <p:cNvPr id="5" name="Picture 4">
            <a:extLst>
              <a:ext uri="{FF2B5EF4-FFF2-40B4-BE49-F238E27FC236}">
                <a16:creationId xmlns:a16="http://schemas.microsoft.com/office/drawing/2014/main" id="{FB94763F-5F6C-25E7-0FEC-714256BAE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284" y="191477"/>
            <a:ext cx="4626427" cy="4511151"/>
          </a:xfrm>
          <a:prstGeom prst="rect">
            <a:avLst/>
          </a:prstGeom>
        </p:spPr>
      </p:pic>
    </p:spTree>
    <p:extLst>
      <p:ext uri="{BB962C8B-B14F-4D97-AF65-F5344CB8AC3E}">
        <p14:creationId xmlns:p14="http://schemas.microsoft.com/office/powerpoint/2010/main" val="172344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33D687E1-C301-B599-6B34-5DF2B8AB37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56C21D-38C5-CCE3-32A3-A810C2DA59F5}"/>
              </a:ext>
            </a:extLst>
          </p:cNvPr>
          <p:cNvSpPr txBox="1"/>
          <p:nvPr/>
        </p:nvSpPr>
        <p:spPr>
          <a:xfrm>
            <a:off x="206830" y="1807029"/>
            <a:ext cx="10591800" cy="584775"/>
          </a:xfrm>
          <a:prstGeom prst="rect">
            <a:avLst/>
          </a:prstGeom>
          <a:noFill/>
        </p:spPr>
        <p:txBody>
          <a:bodyPr wrap="square" rtlCol="0">
            <a:spAutoFit/>
          </a:bodyPr>
          <a:lstStyle/>
          <a:p>
            <a:pPr algn="ctr"/>
            <a:r>
              <a:rPr lang="en-US" sz="3200" b="1" dirty="0">
                <a:solidFill>
                  <a:schemeClr val="bg1"/>
                </a:solidFill>
              </a:rPr>
              <a:t>Project Summary</a:t>
            </a:r>
          </a:p>
        </p:txBody>
      </p:sp>
      <p:cxnSp>
        <p:nvCxnSpPr>
          <p:cNvPr id="5" name="Straight Connector 4">
            <a:extLst>
              <a:ext uri="{FF2B5EF4-FFF2-40B4-BE49-F238E27FC236}">
                <a16:creationId xmlns:a16="http://schemas.microsoft.com/office/drawing/2014/main" id="{85FC2923-480E-9628-FD53-2DA722BA4478}"/>
              </a:ext>
            </a:extLst>
          </p:cNvPr>
          <p:cNvCxnSpPr>
            <a:cxnSpLocks/>
          </p:cNvCxnSpPr>
          <p:nvPr/>
        </p:nvCxnSpPr>
        <p:spPr>
          <a:xfrm>
            <a:off x="3984172" y="2514602"/>
            <a:ext cx="29935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51F73AD-C665-D10A-4EF5-315B2A44873B}"/>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E770DEFF-6613-9ACC-3AF6-4BF673140D31}"/>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AD333C7-0269-1593-8710-FC7375541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208428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3AC24-A318-0AEB-74D6-C2ACD4979CA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B671AFD-2DE6-D8EE-2D86-D0AA948BDD9D}"/>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FA916E0F-00FD-0577-B168-B683117139FE}"/>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9B8C5E3-3A02-BB40-63F2-842C45EE1D05}"/>
              </a:ext>
            </a:extLst>
          </p:cNvPr>
          <p:cNvSpPr txBox="1"/>
          <p:nvPr/>
        </p:nvSpPr>
        <p:spPr>
          <a:xfrm>
            <a:off x="206830" y="191478"/>
            <a:ext cx="11288485" cy="5632311"/>
          </a:xfrm>
          <a:prstGeom prst="rect">
            <a:avLst/>
          </a:prstGeom>
          <a:noFill/>
        </p:spPr>
        <p:txBody>
          <a:bodyPr wrap="square" rtlCol="0">
            <a:spAutoFit/>
          </a:bodyPr>
          <a:lstStyle/>
          <a:p>
            <a:r>
              <a:rPr lang="en-US" sz="2400" b="1" dirty="0"/>
              <a:t>Goal:</a:t>
            </a:r>
            <a:r>
              <a:rPr lang="en-US" sz="2400" dirty="0"/>
              <a:t> Analyze how different customer types (members vs. casual riders) use </a:t>
            </a:r>
            <a:r>
              <a:rPr lang="en-US" sz="2400" dirty="0" err="1"/>
              <a:t>Cyclistic</a:t>
            </a:r>
            <a:r>
              <a:rPr lang="en-US" sz="2400" dirty="0"/>
              <a:t> bikes and identify strategies to convert casual riders into members.</a:t>
            </a:r>
          </a:p>
          <a:p>
            <a:endParaRPr lang="en-US" sz="2400" dirty="0"/>
          </a:p>
          <a:p>
            <a:r>
              <a:rPr lang="en-US" sz="2400" b="1" dirty="0"/>
              <a:t>Key Findings</a:t>
            </a:r>
          </a:p>
          <a:p>
            <a:endParaRPr lang="en-US" sz="2400" b="1" dirty="0"/>
          </a:p>
          <a:p>
            <a:r>
              <a:rPr lang="en-US" sz="2400" b="1" dirty="0"/>
              <a:t>Members:</a:t>
            </a:r>
            <a:r>
              <a:rPr lang="en-US" sz="2400" dirty="0"/>
              <a:t> 2.69M rides in 2024, averaging </a:t>
            </a:r>
            <a:r>
              <a:rPr lang="en-US" sz="2400" b="1" dirty="0"/>
              <a:t>12.4 minutes per ride</a:t>
            </a:r>
            <a:r>
              <a:rPr lang="en-US" sz="2400" dirty="0"/>
              <a:t> — consistent weekday commuters.</a:t>
            </a:r>
          </a:p>
          <a:p>
            <a:r>
              <a:rPr lang="en-US" sz="2400" b="1" dirty="0"/>
              <a:t>Casual Riders:</a:t>
            </a:r>
            <a:r>
              <a:rPr lang="en-US" sz="2400" dirty="0"/>
              <a:t> 1.52M rides, averaging </a:t>
            </a:r>
            <a:r>
              <a:rPr lang="en-US" sz="2400" b="1" dirty="0"/>
              <a:t>24 minutes per ride</a:t>
            </a:r>
            <a:r>
              <a:rPr lang="en-US" sz="2400" dirty="0"/>
              <a:t> — primarily weekend and seasonal users.</a:t>
            </a:r>
          </a:p>
          <a:p>
            <a:r>
              <a:rPr lang="en-US" sz="2400" b="1" dirty="0"/>
              <a:t>Peak Usage:</a:t>
            </a:r>
            <a:r>
              <a:rPr lang="en-US" sz="2400" dirty="0"/>
              <a:t> Summer (June–August) and weekdays (especially Wednesday) show the highest ridership.</a:t>
            </a:r>
          </a:p>
          <a:p>
            <a:r>
              <a:rPr lang="en-US" sz="2400" b="1" dirty="0"/>
              <a:t>Off-Peak:</a:t>
            </a:r>
            <a:r>
              <a:rPr lang="en-US" sz="2400" dirty="0"/>
              <a:t> Winter months and early weekdays have the lowest activity.</a:t>
            </a:r>
          </a:p>
          <a:p>
            <a:r>
              <a:rPr lang="en-US" sz="2400" b="1" dirty="0"/>
              <a:t>Behavioral Pattern:</a:t>
            </a:r>
            <a:r>
              <a:rPr lang="en-US" sz="2400" dirty="0"/>
              <a:t> Members = predictable commuters, Casuals = flexible leisure riders.</a:t>
            </a:r>
          </a:p>
          <a:p>
            <a:r>
              <a:rPr lang="en-US" sz="2400" b="1" dirty="0"/>
              <a:t>Analytical Tools</a:t>
            </a:r>
          </a:p>
          <a:p>
            <a:r>
              <a:rPr lang="en-US" sz="2400" dirty="0"/>
              <a:t>R, Tableau, Excel — used for data cleaning, trend analysis, and visualization.</a:t>
            </a:r>
          </a:p>
        </p:txBody>
      </p:sp>
      <p:cxnSp>
        <p:nvCxnSpPr>
          <p:cNvPr id="6" name="Straight Connector 5">
            <a:extLst>
              <a:ext uri="{FF2B5EF4-FFF2-40B4-BE49-F238E27FC236}">
                <a16:creationId xmlns:a16="http://schemas.microsoft.com/office/drawing/2014/main" id="{899A4CA8-9BF0-E690-096D-C62DB3CA7045}"/>
              </a:ext>
            </a:extLst>
          </p:cNvPr>
          <p:cNvCxnSpPr>
            <a:cxnSpLocks/>
          </p:cNvCxnSpPr>
          <p:nvPr/>
        </p:nvCxnSpPr>
        <p:spPr>
          <a:xfrm>
            <a:off x="163286" y="283029"/>
            <a:ext cx="0" cy="54319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227E30D-F408-06B3-E6CA-1A8C2692E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969" y="4954137"/>
            <a:ext cx="1337806" cy="1337806"/>
          </a:xfrm>
          <a:prstGeom prst="rect">
            <a:avLst/>
          </a:prstGeom>
        </p:spPr>
      </p:pic>
    </p:spTree>
    <p:extLst>
      <p:ext uri="{BB962C8B-B14F-4D97-AF65-F5344CB8AC3E}">
        <p14:creationId xmlns:p14="http://schemas.microsoft.com/office/powerpoint/2010/main" val="224763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D2699029-FED0-D172-9C23-A41FB2DF65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82DB54-CE26-5E78-13FA-1EEE1162E2D3}"/>
              </a:ext>
            </a:extLst>
          </p:cNvPr>
          <p:cNvSpPr txBox="1"/>
          <p:nvPr/>
        </p:nvSpPr>
        <p:spPr>
          <a:xfrm>
            <a:off x="206830" y="1807029"/>
            <a:ext cx="10591800" cy="584775"/>
          </a:xfrm>
          <a:prstGeom prst="rect">
            <a:avLst/>
          </a:prstGeom>
          <a:noFill/>
        </p:spPr>
        <p:txBody>
          <a:bodyPr wrap="square" rtlCol="0">
            <a:spAutoFit/>
          </a:bodyPr>
          <a:lstStyle/>
          <a:p>
            <a:pPr algn="ctr"/>
            <a:r>
              <a:rPr lang="en-US" sz="3200" b="1" dirty="0">
                <a:solidFill>
                  <a:schemeClr val="bg1"/>
                </a:solidFill>
              </a:rPr>
              <a:t>Business Recommendations</a:t>
            </a:r>
          </a:p>
        </p:txBody>
      </p:sp>
      <p:cxnSp>
        <p:nvCxnSpPr>
          <p:cNvPr id="5" name="Straight Connector 4">
            <a:extLst>
              <a:ext uri="{FF2B5EF4-FFF2-40B4-BE49-F238E27FC236}">
                <a16:creationId xmlns:a16="http://schemas.microsoft.com/office/drawing/2014/main" id="{BD1F99EE-7676-E1DF-5157-32056BA3EE12}"/>
              </a:ext>
            </a:extLst>
          </p:cNvPr>
          <p:cNvCxnSpPr>
            <a:cxnSpLocks/>
          </p:cNvCxnSpPr>
          <p:nvPr/>
        </p:nvCxnSpPr>
        <p:spPr>
          <a:xfrm>
            <a:off x="3254829" y="2514602"/>
            <a:ext cx="45611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935D69-7A7E-4F26-11A9-DA66B56B0141}"/>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839B0C6F-B74E-B4AF-1BD8-3FE16889177B}"/>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416355-7E65-875F-D0AE-F0353BE65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55912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58FC-8366-8570-FCFC-00A12E0D523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1C5B64E-0E3B-0B36-D0E0-7358B067518D}"/>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3E8F4B23-240C-65C8-5DB0-B8747EEC94BF}"/>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CAB459B-8FD7-AFD4-F8D6-E40AD0B78748}"/>
              </a:ext>
            </a:extLst>
          </p:cNvPr>
          <p:cNvSpPr txBox="1"/>
          <p:nvPr/>
        </p:nvSpPr>
        <p:spPr>
          <a:xfrm>
            <a:off x="206830" y="191478"/>
            <a:ext cx="11288485" cy="5632311"/>
          </a:xfrm>
          <a:prstGeom prst="rect">
            <a:avLst/>
          </a:prstGeom>
          <a:noFill/>
        </p:spPr>
        <p:txBody>
          <a:bodyPr wrap="square" rtlCol="0">
            <a:spAutoFit/>
          </a:bodyPr>
          <a:lstStyle/>
          <a:p>
            <a:r>
              <a:rPr lang="en-US" sz="2400" b="1" dirty="0"/>
              <a:t>1. Marketing &amp; Conversion</a:t>
            </a:r>
          </a:p>
          <a:p>
            <a:r>
              <a:rPr lang="en-US" sz="2400" dirty="0"/>
              <a:t>Develop </a:t>
            </a:r>
            <a:r>
              <a:rPr lang="en-US" sz="2400" b="1" dirty="0"/>
              <a:t>targeted weekend campaigns</a:t>
            </a:r>
            <a:r>
              <a:rPr lang="en-US" sz="2400" dirty="0"/>
              <a:t> promoting membership to casual users during summer peaks.</a:t>
            </a:r>
          </a:p>
          <a:p>
            <a:r>
              <a:rPr lang="en-US" sz="2400" dirty="0"/>
              <a:t>Offer </a:t>
            </a:r>
            <a:r>
              <a:rPr lang="en-US" sz="2400" b="1" dirty="0"/>
              <a:t>discounted “Weekend-to-Member” packages</a:t>
            </a:r>
            <a:r>
              <a:rPr lang="en-US" sz="2400" dirty="0"/>
              <a:t> or </a:t>
            </a:r>
            <a:r>
              <a:rPr lang="en-US" sz="2400" b="1" dirty="0"/>
              <a:t>free trial weeks</a:t>
            </a:r>
            <a:r>
              <a:rPr lang="en-US" sz="2400" dirty="0"/>
              <a:t> for casual riders who exceed a ride threshold.</a:t>
            </a:r>
          </a:p>
          <a:p>
            <a:r>
              <a:rPr lang="en-US" sz="2400" dirty="0"/>
              <a:t>Leverage in-app notifications to promote </a:t>
            </a:r>
            <a:r>
              <a:rPr lang="en-US" sz="2400" b="1" dirty="0"/>
              <a:t>commuter benefits</a:t>
            </a:r>
            <a:r>
              <a:rPr lang="en-US" sz="2400" dirty="0"/>
              <a:t> (cost savings, convenience).</a:t>
            </a:r>
          </a:p>
          <a:p>
            <a:endParaRPr lang="en-US" sz="2400" dirty="0"/>
          </a:p>
          <a:p>
            <a:r>
              <a:rPr lang="en-US" sz="2400" b="1" dirty="0"/>
              <a:t>2. Operations &amp; Fleet Optimization</a:t>
            </a:r>
          </a:p>
          <a:p>
            <a:r>
              <a:rPr lang="en-US" sz="2400" b="1" dirty="0"/>
              <a:t>Increase bike availability</a:t>
            </a:r>
            <a:r>
              <a:rPr lang="en-US" sz="2400" dirty="0"/>
              <a:t> in tourist and recreation zones during weekends and summer months.</a:t>
            </a:r>
          </a:p>
          <a:p>
            <a:r>
              <a:rPr lang="en-US" sz="2400" b="1" dirty="0"/>
              <a:t>Shift maintenance</a:t>
            </a:r>
            <a:r>
              <a:rPr lang="en-US" sz="2400" dirty="0"/>
              <a:t> and redistribution to early weekdays when ride volume is lower.</a:t>
            </a:r>
          </a:p>
          <a:p>
            <a:endParaRPr lang="en-US" sz="2400" dirty="0"/>
          </a:p>
          <a:p>
            <a:r>
              <a:rPr lang="en-US" sz="2400" b="1" dirty="0"/>
              <a:t>3. Retention &amp; Engagement</a:t>
            </a:r>
          </a:p>
          <a:p>
            <a:r>
              <a:rPr lang="en-US" sz="2400" dirty="0"/>
              <a:t>Introduce a </a:t>
            </a:r>
            <a:r>
              <a:rPr lang="en-US" sz="2400" b="1" dirty="0"/>
              <a:t>Loyalty Program</a:t>
            </a:r>
            <a:r>
              <a:rPr lang="en-US" sz="2400" dirty="0"/>
              <a:t> rewarding members for consistent weekday rides.</a:t>
            </a:r>
          </a:p>
          <a:p>
            <a:r>
              <a:rPr lang="en-US" sz="2400" dirty="0"/>
              <a:t>Launch </a:t>
            </a:r>
            <a:r>
              <a:rPr lang="en-US" sz="2400" b="1" dirty="0"/>
              <a:t>seasonal engagement campaigns</a:t>
            </a:r>
            <a:r>
              <a:rPr lang="en-US" sz="2400" dirty="0"/>
              <a:t> during low-demand months (winter).</a:t>
            </a:r>
          </a:p>
        </p:txBody>
      </p:sp>
      <p:cxnSp>
        <p:nvCxnSpPr>
          <p:cNvPr id="6" name="Straight Connector 5">
            <a:extLst>
              <a:ext uri="{FF2B5EF4-FFF2-40B4-BE49-F238E27FC236}">
                <a16:creationId xmlns:a16="http://schemas.microsoft.com/office/drawing/2014/main" id="{BDD80AD8-54E7-F861-3F84-8FEA7AD28EB3}"/>
              </a:ext>
            </a:extLst>
          </p:cNvPr>
          <p:cNvCxnSpPr>
            <a:cxnSpLocks/>
          </p:cNvCxnSpPr>
          <p:nvPr/>
        </p:nvCxnSpPr>
        <p:spPr>
          <a:xfrm>
            <a:off x="163286" y="283029"/>
            <a:ext cx="0" cy="53448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02BF151-FB58-A792-DA3B-90B2B1CA6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830" y="5339801"/>
            <a:ext cx="979713" cy="979713"/>
          </a:xfrm>
          <a:prstGeom prst="rect">
            <a:avLst/>
          </a:prstGeom>
        </p:spPr>
      </p:pic>
    </p:spTree>
    <p:extLst>
      <p:ext uri="{BB962C8B-B14F-4D97-AF65-F5344CB8AC3E}">
        <p14:creationId xmlns:p14="http://schemas.microsoft.com/office/powerpoint/2010/main" val="31368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05623D3F-54FC-2E23-6FE0-44612DA6F8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C4CEE3-6863-1D32-5C70-FCEC07BDD93B}"/>
              </a:ext>
            </a:extLst>
          </p:cNvPr>
          <p:cNvSpPr txBox="1"/>
          <p:nvPr/>
        </p:nvSpPr>
        <p:spPr>
          <a:xfrm>
            <a:off x="206830" y="1807029"/>
            <a:ext cx="10591800" cy="584775"/>
          </a:xfrm>
          <a:prstGeom prst="rect">
            <a:avLst/>
          </a:prstGeom>
          <a:noFill/>
        </p:spPr>
        <p:txBody>
          <a:bodyPr wrap="square" rtlCol="0">
            <a:spAutoFit/>
          </a:bodyPr>
          <a:lstStyle/>
          <a:p>
            <a:pPr algn="ctr"/>
            <a:r>
              <a:rPr lang="en-US" sz="3200" b="1" dirty="0">
                <a:solidFill>
                  <a:schemeClr val="bg1"/>
                </a:solidFill>
              </a:rPr>
              <a:t>Conclusion</a:t>
            </a:r>
          </a:p>
        </p:txBody>
      </p:sp>
      <p:cxnSp>
        <p:nvCxnSpPr>
          <p:cNvPr id="5" name="Straight Connector 4">
            <a:extLst>
              <a:ext uri="{FF2B5EF4-FFF2-40B4-BE49-F238E27FC236}">
                <a16:creationId xmlns:a16="http://schemas.microsoft.com/office/drawing/2014/main" id="{9FAEC296-BE6E-5194-12C2-075F2CE67CFD}"/>
              </a:ext>
            </a:extLst>
          </p:cNvPr>
          <p:cNvCxnSpPr>
            <a:cxnSpLocks/>
          </p:cNvCxnSpPr>
          <p:nvPr/>
        </p:nvCxnSpPr>
        <p:spPr>
          <a:xfrm>
            <a:off x="3254829" y="2514602"/>
            <a:ext cx="45611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EE1364-E14F-2D34-7A1D-33E5FAD159B9}"/>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ECFE29A8-0F1E-D1E7-E885-9C1CA2F66B5B}"/>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369AC49-FC57-8632-9CCC-C08774364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69049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51BD-DA3F-E57A-E1FF-24008AD6105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15D6764-BC55-1D42-D4ED-DF0F3545B93B}"/>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F64E1D8C-D0F8-1FBB-7783-56017993DB18}"/>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A89806E-D502-42C3-71BF-3B30C998C98F}"/>
              </a:ext>
            </a:extLst>
          </p:cNvPr>
          <p:cNvSpPr txBox="1"/>
          <p:nvPr/>
        </p:nvSpPr>
        <p:spPr>
          <a:xfrm>
            <a:off x="206830" y="191478"/>
            <a:ext cx="11288485" cy="4893647"/>
          </a:xfrm>
          <a:prstGeom prst="rect">
            <a:avLst/>
          </a:prstGeom>
          <a:noFill/>
        </p:spPr>
        <p:txBody>
          <a:bodyPr wrap="square" rtlCol="0">
            <a:spAutoFit/>
          </a:bodyPr>
          <a:lstStyle/>
          <a:p>
            <a:r>
              <a:rPr lang="en-US" sz="2400" dirty="0"/>
              <a:t>The analysis reveals two distinct customer profiles:</a:t>
            </a:r>
          </a:p>
          <a:p>
            <a:r>
              <a:rPr lang="en-US" sz="2400" b="1" dirty="0"/>
              <a:t>Members</a:t>
            </a:r>
            <a:r>
              <a:rPr lang="en-US" sz="2400" dirty="0"/>
              <a:t> form the operational backbone of </a:t>
            </a:r>
            <a:r>
              <a:rPr lang="en-US" sz="2400" dirty="0" err="1"/>
              <a:t>Cyclistic</a:t>
            </a:r>
            <a:r>
              <a:rPr lang="en-US" sz="2400" dirty="0"/>
              <a:t> — consistent, reliable, and weekday-focused.</a:t>
            </a:r>
          </a:p>
          <a:p>
            <a:endParaRPr lang="en-US" sz="2400" dirty="0"/>
          </a:p>
          <a:p>
            <a:r>
              <a:rPr lang="en-US" sz="2400" b="1" dirty="0"/>
              <a:t>Casual riders</a:t>
            </a:r>
            <a:r>
              <a:rPr lang="en-US" sz="2400" dirty="0"/>
              <a:t> represent the greatest growth opportunity — highly seasonal but convertible with the right offers.</a:t>
            </a:r>
          </a:p>
          <a:p>
            <a:endParaRPr lang="en-US" sz="2400" dirty="0"/>
          </a:p>
          <a:p>
            <a:r>
              <a:rPr lang="en-US" sz="2400" dirty="0"/>
              <a:t>By aligning marketing, operations, and pricing strategies with these behavioral patterns, </a:t>
            </a:r>
            <a:r>
              <a:rPr lang="en-US" sz="2400" dirty="0" err="1"/>
              <a:t>Cyclistic</a:t>
            </a:r>
            <a:r>
              <a:rPr lang="en-US" sz="2400" dirty="0"/>
              <a:t> can </a:t>
            </a:r>
            <a:r>
              <a:rPr lang="en-US" sz="2400" b="1" dirty="0"/>
              <a:t>increase membership conversions, improve resource allocation, and enhance overall profitability</a:t>
            </a:r>
            <a:r>
              <a:rPr lang="en-US" sz="2400" dirty="0"/>
              <a:t>.</a:t>
            </a:r>
          </a:p>
          <a:p>
            <a:endParaRPr lang="en-US" sz="2400" dirty="0"/>
          </a:p>
          <a:p>
            <a:r>
              <a:rPr lang="en-US" sz="2400" b="1" dirty="0"/>
              <a:t>Final takeaway:</a:t>
            </a:r>
            <a:r>
              <a:rPr lang="en-US" sz="2400" dirty="0"/>
              <a:t> Data-driven segmentation is key — turning insights into targeted actions is what transforms analytics into business success.</a:t>
            </a:r>
          </a:p>
        </p:txBody>
      </p:sp>
      <p:cxnSp>
        <p:nvCxnSpPr>
          <p:cNvPr id="6" name="Straight Connector 5">
            <a:extLst>
              <a:ext uri="{FF2B5EF4-FFF2-40B4-BE49-F238E27FC236}">
                <a16:creationId xmlns:a16="http://schemas.microsoft.com/office/drawing/2014/main" id="{E2DEBFF4-E1AE-349B-105E-69C54CEFE736}"/>
              </a:ext>
            </a:extLst>
          </p:cNvPr>
          <p:cNvCxnSpPr>
            <a:cxnSpLocks/>
          </p:cNvCxnSpPr>
          <p:nvPr/>
        </p:nvCxnSpPr>
        <p:spPr>
          <a:xfrm>
            <a:off x="163286" y="283029"/>
            <a:ext cx="0" cy="53448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33CE09A-CD87-6273-1AD6-CDE59590E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830" y="5339801"/>
            <a:ext cx="979713" cy="979713"/>
          </a:xfrm>
          <a:prstGeom prst="rect">
            <a:avLst/>
          </a:prstGeom>
        </p:spPr>
      </p:pic>
    </p:spTree>
    <p:extLst>
      <p:ext uri="{BB962C8B-B14F-4D97-AF65-F5344CB8AC3E}">
        <p14:creationId xmlns:p14="http://schemas.microsoft.com/office/powerpoint/2010/main" val="385078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0930F364-4D43-60B2-E0F2-C15BE9F62B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6EF76D-9433-4B70-12C8-AB01A639C18E}"/>
              </a:ext>
            </a:extLst>
          </p:cNvPr>
          <p:cNvSpPr txBox="1"/>
          <p:nvPr/>
        </p:nvSpPr>
        <p:spPr>
          <a:xfrm>
            <a:off x="206830" y="1807029"/>
            <a:ext cx="10591800" cy="584775"/>
          </a:xfrm>
          <a:prstGeom prst="rect">
            <a:avLst/>
          </a:prstGeom>
          <a:noFill/>
        </p:spPr>
        <p:txBody>
          <a:bodyPr wrap="square" rtlCol="0">
            <a:spAutoFit/>
          </a:bodyPr>
          <a:lstStyle/>
          <a:p>
            <a:pPr algn="ctr"/>
            <a:r>
              <a:rPr lang="en-US" sz="3200" b="1" dirty="0">
                <a:solidFill>
                  <a:schemeClr val="bg1"/>
                </a:solidFill>
              </a:rPr>
              <a:t>Thanks</a:t>
            </a:r>
          </a:p>
        </p:txBody>
      </p:sp>
      <p:cxnSp>
        <p:nvCxnSpPr>
          <p:cNvPr id="5" name="Straight Connector 4">
            <a:extLst>
              <a:ext uri="{FF2B5EF4-FFF2-40B4-BE49-F238E27FC236}">
                <a16:creationId xmlns:a16="http://schemas.microsoft.com/office/drawing/2014/main" id="{64612A6C-125D-EB7B-34BB-C1FE6CB5054B}"/>
              </a:ext>
            </a:extLst>
          </p:cNvPr>
          <p:cNvCxnSpPr>
            <a:cxnSpLocks/>
          </p:cNvCxnSpPr>
          <p:nvPr/>
        </p:nvCxnSpPr>
        <p:spPr>
          <a:xfrm>
            <a:off x="3254829" y="2514602"/>
            <a:ext cx="45611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27F74A-264D-EC8F-970C-D54031EC7048}"/>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8E52A8AD-4F43-8A41-A90F-D5159FEB5EA0}"/>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39E805-BBF6-57A7-6EC2-337E2E9B7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1" y="2637401"/>
            <a:ext cx="3526970" cy="3526970"/>
          </a:xfrm>
          <a:prstGeom prst="rect">
            <a:avLst/>
          </a:prstGeom>
        </p:spPr>
      </p:pic>
    </p:spTree>
    <p:extLst>
      <p:ext uri="{BB962C8B-B14F-4D97-AF65-F5344CB8AC3E}">
        <p14:creationId xmlns:p14="http://schemas.microsoft.com/office/powerpoint/2010/main" val="166739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375D35D1-E57C-FF14-B50E-FDC2F76C980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087AF9F-883A-8965-AF37-4C54AD68C6B3}"/>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3863A039-4546-3964-DAC4-3CAF3BDB84F8}"/>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B59BB81-D2C2-DB9B-4F96-678160CBF001}"/>
              </a:ext>
            </a:extLst>
          </p:cNvPr>
          <p:cNvSpPr txBox="1"/>
          <p:nvPr/>
        </p:nvSpPr>
        <p:spPr>
          <a:xfrm>
            <a:off x="272143" y="500743"/>
            <a:ext cx="11288485" cy="4559390"/>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400" dirty="0"/>
              <a:t> </a:t>
            </a:r>
            <a:r>
              <a:rPr lang="en-US" sz="2400" b="1" dirty="0"/>
              <a:t>Goal: </a:t>
            </a:r>
            <a:r>
              <a:rPr lang="en-US" sz="2400" dirty="0"/>
              <a:t>Analyze usage differences between casual riders and annual members.</a:t>
            </a:r>
          </a:p>
          <a:p>
            <a:pPr marL="342900" indent="-342900">
              <a:lnSpc>
                <a:spcPct val="250000"/>
              </a:lnSpc>
              <a:buFont typeface="Arial" panose="020B0604020202020204" pitchFamily="34" charset="0"/>
              <a:buChar char="•"/>
            </a:pPr>
            <a:r>
              <a:rPr lang="en-US" sz="2400" dirty="0"/>
              <a:t> </a:t>
            </a:r>
            <a:r>
              <a:rPr lang="en-US" sz="2400" b="1" dirty="0"/>
              <a:t>Tools: </a:t>
            </a:r>
            <a:r>
              <a:rPr lang="en-US" sz="2400" dirty="0"/>
              <a:t>R, Tableau, Excel.</a:t>
            </a:r>
          </a:p>
          <a:p>
            <a:pPr marL="342900" indent="-342900">
              <a:lnSpc>
                <a:spcPct val="250000"/>
              </a:lnSpc>
              <a:buFont typeface="Arial" panose="020B0604020202020204" pitchFamily="34" charset="0"/>
              <a:buChar char="•"/>
            </a:pPr>
            <a:r>
              <a:rPr lang="en-US" sz="2400" dirty="0"/>
              <a:t> </a:t>
            </a:r>
            <a:r>
              <a:rPr lang="en-US" sz="2400" b="1" dirty="0"/>
              <a:t>Data: </a:t>
            </a:r>
            <a:r>
              <a:rPr lang="en-US" sz="2400" dirty="0"/>
              <a:t>5.8M trips from January–December 2024.</a:t>
            </a:r>
          </a:p>
          <a:p>
            <a:pPr marL="342900" indent="-342900">
              <a:lnSpc>
                <a:spcPct val="250000"/>
              </a:lnSpc>
              <a:buFont typeface="Arial" panose="020B0604020202020204" pitchFamily="34" charset="0"/>
              <a:buChar char="•"/>
            </a:pPr>
            <a:r>
              <a:rPr lang="en-US" sz="2400" dirty="0"/>
              <a:t> </a:t>
            </a:r>
            <a:r>
              <a:rPr lang="en-US" sz="2400" b="1" dirty="0"/>
              <a:t>Deliverables: </a:t>
            </a:r>
            <a:r>
              <a:rPr lang="en-US" sz="2400" dirty="0"/>
              <a:t>Clean dataset, visual insights, and data-driven recommendations.</a:t>
            </a:r>
          </a:p>
          <a:p>
            <a:pPr marL="342900" indent="-342900">
              <a:lnSpc>
                <a:spcPct val="250000"/>
              </a:lnSpc>
              <a:buFont typeface="Arial" panose="020B0604020202020204" pitchFamily="34" charset="0"/>
              <a:buChar char="•"/>
            </a:pPr>
            <a:endParaRPr lang="en-US" sz="2400" dirty="0"/>
          </a:p>
        </p:txBody>
      </p:sp>
      <p:cxnSp>
        <p:nvCxnSpPr>
          <p:cNvPr id="6" name="Straight Connector 5">
            <a:extLst>
              <a:ext uri="{FF2B5EF4-FFF2-40B4-BE49-F238E27FC236}">
                <a16:creationId xmlns:a16="http://schemas.microsoft.com/office/drawing/2014/main" id="{C00E885D-D502-659B-F526-49CE897F12D1}"/>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ABA8B8F-2328-FBD4-6858-D47C07BB1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1783190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C2A29FD0-C0FA-CA92-08D4-AA53665CFE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3411A8-EF4F-D586-BEE7-61D534D5FA7F}"/>
              </a:ext>
            </a:extLst>
          </p:cNvPr>
          <p:cNvSpPr txBox="1"/>
          <p:nvPr/>
        </p:nvSpPr>
        <p:spPr>
          <a:xfrm>
            <a:off x="206830" y="1807029"/>
            <a:ext cx="10591800" cy="707886"/>
          </a:xfrm>
          <a:prstGeom prst="rect">
            <a:avLst/>
          </a:prstGeom>
          <a:noFill/>
        </p:spPr>
        <p:txBody>
          <a:bodyPr wrap="square" rtlCol="0">
            <a:spAutoFit/>
          </a:bodyPr>
          <a:lstStyle/>
          <a:p>
            <a:pPr algn="ctr"/>
            <a:r>
              <a:rPr lang="en-US" sz="4000" b="1" dirty="0">
                <a:solidFill>
                  <a:schemeClr val="bg1"/>
                </a:solidFill>
              </a:rPr>
              <a:t>Key Insights Overview</a:t>
            </a:r>
          </a:p>
        </p:txBody>
      </p:sp>
      <p:cxnSp>
        <p:nvCxnSpPr>
          <p:cNvPr id="5" name="Straight Connector 4">
            <a:extLst>
              <a:ext uri="{FF2B5EF4-FFF2-40B4-BE49-F238E27FC236}">
                <a16:creationId xmlns:a16="http://schemas.microsoft.com/office/drawing/2014/main" id="{0E952B85-8303-A642-36E6-7E3033C08F98}"/>
              </a:ext>
            </a:extLst>
          </p:cNvPr>
          <p:cNvCxnSpPr>
            <a:cxnSpLocks/>
          </p:cNvCxnSpPr>
          <p:nvPr/>
        </p:nvCxnSpPr>
        <p:spPr>
          <a:xfrm>
            <a:off x="2917371" y="2634344"/>
            <a:ext cx="5148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A930EF-E76B-CD56-7841-B3552713BBF9}"/>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1B3BF9DE-7BEA-B2B6-6846-AA6FE7231ADC}"/>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A793E-2369-DD4E-9E6D-52DA192DB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56759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BB59B9DF-748D-BB73-461D-B625A411F05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E26646A-F2BC-65A8-3860-9E5324B74B41}"/>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8CC501A0-8879-A1C2-8A4E-72DC0FE33128}"/>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EFF3D34-A873-34D7-DCAA-2CEF938C5B5F}"/>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9D56BA4-443E-0B6D-9F87-67D11E6AC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pic>
        <p:nvPicPr>
          <p:cNvPr id="7" name="Picture 6">
            <a:extLst>
              <a:ext uri="{FF2B5EF4-FFF2-40B4-BE49-F238E27FC236}">
                <a16:creationId xmlns:a16="http://schemas.microsoft.com/office/drawing/2014/main" id="{B8817046-F70F-DCF9-7CCA-F81A68AF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5" y="283029"/>
            <a:ext cx="3712300" cy="2116575"/>
          </a:xfrm>
          <a:prstGeom prst="rect">
            <a:avLst/>
          </a:prstGeom>
        </p:spPr>
      </p:pic>
      <p:pic>
        <p:nvPicPr>
          <p:cNvPr id="10" name="Picture 9">
            <a:extLst>
              <a:ext uri="{FF2B5EF4-FFF2-40B4-BE49-F238E27FC236}">
                <a16:creationId xmlns:a16="http://schemas.microsoft.com/office/drawing/2014/main" id="{DC4A0A6C-4614-D6B0-15C0-F4EB17D34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363" y="283029"/>
            <a:ext cx="3516349" cy="2116575"/>
          </a:xfrm>
          <a:prstGeom prst="rect">
            <a:avLst/>
          </a:prstGeom>
        </p:spPr>
      </p:pic>
      <p:pic>
        <p:nvPicPr>
          <p:cNvPr id="14" name="Picture 13">
            <a:extLst>
              <a:ext uri="{FF2B5EF4-FFF2-40B4-BE49-F238E27FC236}">
                <a16:creationId xmlns:a16="http://schemas.microsoft.com/office/drawing/2014/main" id="{1694F676-37A5-43AB-4888-B6FAE2EA3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9100" y="283028"/>
            <a:ext cx="4212770" cy="2116575"/>
          </a:xfrm>
          <a:prstGeom prst="rect">
            <a:avLst/>
          </a:prstGeom>
        </p:spPr>
      </p:pic>
      <p:sp>
        <p:nvSpPr>
          <p:cNvPr id="15" name="TextBox 14">
            <a:extLst>
              <a:ext uri="{FF2B5EF4-FFF2-40B4-BE49-F238E27FC236}">
                <a16:creationId xmlns:a16="http://schemas.microsoft.com/office/drawing/2014/main" id="{CE6B1F99-3E25-BB63-0FA2-7FDA07D063DF}"/>
              </a:ext>
            </a:extLst>
          </p:cNvPr>
          <p:cNvSpPr txBox="1"/>
          <p:nvPr/>
        </p:nvSpPr>
        <p:spPr>
          <a:xfrm>
            <a:off x="203900" y="2492828"/>
            <a:ext cx="3712293" cy="646331"/>
          </a:xfrm>
          <a:prstGeom prst="rect">
            <a:avLst/>
          </a:prstGeom>
          <a:noFill/>
        </p:spPr>
        <p:txBody>
          <a:bodyPr wrap="square" rtlCol="0">
            <a:spAutoFit/>
          </a:bodyPr>
          <a:lstStyle/>
          <a:p>
            <a:r>
              <a:rPr lang="en-US" b="1" dirty="0"/>
              <a:t>Total Rides &amp; Average Ride Duration by User Type</a:t>
            </a:r>
          </a:p>
        </p:txBody>
      </p:sp>
      <p:sp>
        <p:nvSpPr>
          <p:cNvPr id="16" name="TextBox 15">
            <a:extLst>
              <a:ext uri="{FF2B5EF4-FFF2-40B4-BE49-F238E27FC236}">
                <a16:creationId xmlns:a16="http://schemas.microsoft.com/office/drawing/2014/main" id="{4A76A8DA-D0E9-66A3-09A1-50DD67FD7CD0}"/>
              </a:ext>
            </a:extLst>
          </p:cNvPr>
          <p:cNvSpPr txBox="1"/>
          <p:nvPr/>
        </p:nvSpPr>
        <p:spPr>
          <a:xfrm>
            <a:off x="4017075" y="2492828"/>
            <a:ext cx="3712293" cy="369332"/>
          </a:xfrm>
          <a:prstGeom prst="rect">
            <a:avLst/>
          </a:prstGeom>
          <a:noFill/>
        </p:spPr>
        <p:txBody>
          <a:bodyPr wrap="square" rtlCol="0">
            <a:spAutoFit/>
          </a:bodyPr>
          <a:lstStyle/>
          <a:p>
            <a:r>
              <a:rPr lang="en-US" b="1" dirty="0"/>
              <a:t>Rides by Day of Week</a:t>
            </a:r>
          </a:p>
        </p:txBody>
      </p:sp>
      <p:sp>
        <p:nvSpPr>
          <p:cNvPr id="17" name="TextBox 16">
            <a:extLst>
              <a:ext uri="{FF2B5EF4-FFF2-40B4-BE49-F238E27FC236}">
                <a16:creationId xmlns:a16="http://schemas.microsoft.com/office/drawing/2014/main" id="{1ABA8501-1123-C979-7B2B-1C4287ECADCC}"/>
              </a:ext>
            </a:extLst>
          </p:cNvPr>
          <p:cNvSpPr txBox="1"/>
          <p:nvPr/>
        </p:nvSpPr>
        <p:spPr>
          <a:xfrm>
            <a:off x="7669100" y="2457546"/>
            <a:ext cx="3712293" cy="369332"/>
          </a:xfrm>
          <a:prstGeom prst="rect">
            <a:avLst/>
          </a:prstGeom>
          <a:noFill/>
        </p:spPr>
        <p:txBody>
          <a:bodyPr wrap="square" rtlCol="0">
            <a:spAutoFit/>
          </a:bodyPr>
          <a:lstStyle/>
          <a:p>
            <a:r>
              <a:rPr lang="en-US" b="1" dirty="0"/>
              <a:t>Rides by Month</a:t>
            </a:r>
          </a:p>
        </p:txBody>
      </p:sp>
      <p:sp>
        <p:nvSpPr>
          <p:cNvPr id="18" name="TextBox 17">
            <a:extLst>
              <a:ext uri="{FF2B5EF4-FFF2-40B4-BE49-F238E27FC236}">
                <a16:creationId xmlns:a16="http://schemas.microsoft.com/office/drawing/2014/main" id="{DF73A15F-67C9-4BD0-F530-021F35E8DE85}"/>
              </a:ext>
            </a:extLst>
          </p:cNvPr>
          <p:cNvSpPr txBox="1"/>
          <p:nvPr/>
        </p:nvSpPr>
        <p:spPr>
          <a:xfrm>
            <a:off x="255682" y="3718842"/>
            <a:ext cx="37122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Members take more total rides, while casual riders have longer average trip durations.</a:t>
            </a:r>
          </a:p>
        </p:txBody>
      </p:sp>
      <p:sp>
        <p:nvSpPr>
          <p:cNvPr id="19" name="TextBox 18">
            <a:extLst>
              <a:ext uri="{FF2B5EF4-FFF2-40B4-BE49-F238E27FC236}">
                <a16:creationId xmlns:a16="http://schemas.microsoft.com/office/drawing/2014/main" id="{369648E5-0367-5E5E-978E-7B2060EE451A}"/>
              </a:ext>
            </a:extLst>
          </p:cNvPr>
          <p:cNvSpPr txBox="1"/>
          <p:nvPr/>
        </p:nvSpPr>
        <p:spPr>
          <a:xfrm>
            <a:off x="3956807" y="3651881"/>
            <a:ext cx="371229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Sunday is the busiest riding day overall, driven by high usage from both member and casual users, while mid-week days (Tuesday, Wednesday, Thursday) show the lowest total casual usage.</a:t>
            </a:r>
          </a:p>
        </p:txBody>
      </p:sp>
      <p:sp>
        <p:nvSpPr>
          <p:cNvPr id="20" name="TextBox 19">
            <a:extLst>
              <a:ext uri="{FF2B5EF4-FFF2-40B4-BE49-F238E27FC236}">
                <a16:creationId xmlns:a16="http://schemas.microsoft.com/office/drawing/2014/main" id="{38247A85-540A-C3B3-8481-F659DAD63736}"/>
              </a:ext>
            </a:extLst>
          </p:cNvPr>
          <p:cNvSpPr txBox="1"/>
          <p:nvPr/>
        </p:nvSpPr>
        <p:spPr>
          <a:xfrm>
            <a:off x="7761495" y="3577717"/>
            <a:ext cx="37122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Ride volume increases sharply in summer months, peaking around July for both groups.</a:t>
            </a:r>
          </a:p>
        </p:txBody>
      </p:sp>
    </p:spTree>
    <p:extLst>
      <p:ext uri="{BB962C8B-B14F-4D97-AF65-F5344CB8AC3E}">
        <p14:creationId xmlns:p14="http://schemas.microsoft.com/office/powerpoint/2010/main" val="391629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CFA72357-8586-0EF7-6AAD-61BEEFC17D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D23EB-DCFC-65EE-842A-74118799012A}"/>
              </a:ext>
            </a:extLst>
          </p:cNvPr>
          <p:cNvSpPr txBox="1"/>
          <p:nvPr/>
        </p:nvSpPr>
        <p:spPr>
          <a:xfrm>
            <a:off x="206830" y="1807029"/>
            <a:ext cx="10591800" cy="584775"/>
          </a:xfrm>
          <a:prstGeom prst="rect">
            <a:avLst/>
          </a:prstGeom>
          <a:noFill/>
        </p:spPr>
        <p:txBody>
          <a:bodyPr wrap="square" rtlCol="0">
            <a:spAutoFit/>
          </a:bodyPr>
          <a:lstStyle/>
          <a:p>
            <a:r>
              <a:rPr lang="en-US" sz="3200" b="1" dirty="0">
                <a:solidFill>
                  <a:schemeClr val="bg1"/>
                </a:solidFill>
              </a:rPr>
              <a:t>Ride Patterns: Members vs Casuals (2024)</a:t>
            </a:r>
          </a:p>
        </p:txBody>
      </p:sp>
      <p:cxnSp>
        <p:nvCxnSpPr>
          <p:cNvPr id="5" name="Straight Connector 4">
            <a:extLst>
              <a:ext uri="{FF2B5EF4-FFF2-40B4-BE49-F238E27FC236}">
                <a16:creationId xmlns:a16="http://schemas.microsoft.com/office/drawing/2014/main" id="{2A5C34B5-DEB0-FED3-E56C-4898C4C38F4C}"/>
              </a:ext>
            </a:extLst>
          </p:cNvPr>
          <p:cNvCxnSpPr>
            <a:cxnSpLocks/>
          </p:cNvCxnSpPr>
          <p:nvPr/>
        </p:nvCxnSpPr>
        <p:spPr>
          <a:xfrm>
            <a:off x="359229" y="2623459"/>
            <a:ext cx="67926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D2FD2D-2DC0-ABFD-721C-AB5C64A4C4E0}"/>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397A015F-1C92-6296-C33B-70CEE750AA34}"/>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93F7F25-5B76-5AF7-D2BC-C1A67CE3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3524256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5000"/>
          </a:schemeClr>
        </a:solidFill>
        <a:effectLst/>
      </p:bgPr>
    </p:bg>
    <p:spTree>
      <p:nvGrpSpPr>
        <p:cNvPr id="1" name="">
          <a:extLst>
            <a:ext uri="{FF2B5EF4-FFF2-40B4-BE49-F238E27FC236}">
              <a16:creationId xmlns:a16="http://schemas.microsoft.com/office/drawing/2014/main" id="{CB667BF1-BD12-E6F4-092E-28232B4A7FF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C607F3-1E29-2353-4A4A-A4C4B2F66694}"/>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8A8675E4-0704-9ED4-8E38-118AEADC551A}"/>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5B8E38A-3213-8295-E0F2-876EC40266E2}"/>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B8B4273-8FED-8EEB-3A14-DDE4B9A5D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pic>
        <p:nvPicPr>
          <p:cNvPr id="4" name="Picture 3">
            <a:extLst>
              <a:ext uri="{FF2B5EF4-FFF2-40B4-BE49-F238E27FC236}">
                <a16:creationId xmlns:a16="http://schemas.microsoft.com/office/drawing/2014/main" id="{5FD6763E-FA8D-F434-77E2-8697DAAEC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67" y="283029"/>
            <a:ext cx="10830103" cy="4288971"/>
          </a:xfrm>
          <a:prstGeom prst="rect">
            <a:avLst/>
          </a:prstGeom>
        </p:spPr>
      </p:pic>
      <p:sp>
        <p:nvSpPr>
          <p:cNvPr id="5" name="TextBox 4">
            <a:extLst>
              <a:ext uri="{FF2B5EF4-FFF2-40B4-BE49-F238E27FC236}">
                <a16:creationId xmlns:a16="http://schemas.microsoft.com/office/drawing/2014/main" id="{161FA2A4-9465-C903-1E9A-E2E49AD96A5E}"/>
              </a:ext>
            </a:extLst>
          </p:cNvPr>
          <p:cNvSpPr txBox="1"/>
          <p:nvPr/>
        </p:nvSpPr>
        <p:spPr>
          <a:xfrm>
            <a:off x="1676403" y="4680542"/>
            <a:ext cx="9470567" cy="707886"/>
          </a:xfrm>
          <a:prstGeom prst="rect">
            <a:avLst/>
          </a:prstGeom>
          <a:noFill/>
        </p:spPr>
        <p:txBody>
          <a:bodyPr wrap="square" rtlCol="0">
            <a:spAutoFit/>
          </a:bodyPr>
          <a:lstStyle/>
          <a:p>
            <a:r>
              <a:rPr lang="en-US" sz="2000" dirty="0"/>
              <a:t>Members record nearly twice as many rides as casual users, </a:t>
            </a:r>
          </a:p>
          <a:p>
            <a:r>
              <a:rPr lang="en-US" sz="2000" dirty="0"/>
              <a:t>but casual riders take longer trips on average.</a:t>
            </a:r>
          </a:p>
        </p:txBody>
      </p:sp>
    </p:spTree>
    <p:extLst>
      <p:ext uri="{BB962C8B-B14F-4D97-AF65-F5344CB8AC3E}">
        <p14:creationId xmlns:p14="http://schemas.microsoft.com/office/powerpoint/2010/main" val="3983196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15000"/>
          </a:schemeClr>
        </a:solidFill>
        <a:effectLst/>
      </p:bgPr>
    </p:bg>
    <p:spTree>
      <p:nvGrpSpPr>
        <p:cNvPr id="1" name="">
          <a:extLst>
            <a:ext uri="{FF2B5EF4-FFF2-40B4-BE49-F238E27FC236}">
              <a16:creationId xmlns:a16="http://schemas.microsoft.com/office/drawing/2014/main" id="{5F941366-4D53-D4BF-2217-C6F5FD2B1B3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49C8DB9-69D9-2E63-FD2B-228E83DC143F}"/>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tx1">
                    <a:lumMod val="95000"/>
                    <a:lumOff val="5000"/>
                  </a:schemeClr>
                </a:solidFill>
              </a:rPr>
              <a:t>Google Capstone Project</a:t>
            </a:r>
          </a:p>
        </p:txBody>
      </p:sp>
      <p:cxnSp>
        <p:nvCxnSpPr>
          <p:cNvPr id="13" name="Straight Connector 12">
            <a:extLst>
              <a:ext uri="{FF2B5EF4-FFF2-40B4-BE49-F238E27FC236}">
                <a16:creationId xmlns:a16="http://schemas.microsoft.com/office/drawing/2014/main" id="{76C63BBF-F8CE-DCC9-55CB-B3C38BBC18AF}"/>
              </a:ext>
            </a:extLst>
          </p:cNvPr>
          <p:cNvCxnSpPr/>
          <p:nvPr/>
        </p:nvCxnSpPr>
        <p:spPr>
          <a:xfrm>
            <a:off x="8501743" y="6291943"/>
            <a:ext cx="0" cy="374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4EC2C79-A971-B547-683D-365F764789D3}"/>
              </a:ext>
            </a:extLst>
          </p:cNvPr>
          <p:cNvCxnSpPr/>
          <p:nvPr/>
        </p:nvCxnSpPr>
        <p:spPr>
          <a:xfrm>
            <a:off x="163286" y="283029"/>
            <a:ext cx="0" cy="41256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C12E9A-8E04-7057-467D-B68106949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pic>
        <p:nvPicPr>
          <p:cNvPr id="4" name="Picture 3">
            <a:extLst>
              <a:ext uri="{FF2B5EF4-FFF2-40B4-BE49-F238E27FC236}">
                <a16:creationId xmlns:a16="http://schemas.microsoft.com/office/drawing/2014/main" id="{92CDB403-8A99-46F7-8B43-2BE710A8C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143" y="283028"/>
            <a:ext cx="4898571" cy="4358223"/>
          </a:xfrm>
          <a:prstGeom prst="rect">
            <a:avLst/>
          </a:prstGeom>
        </p:spPr>
      </p:pic>
      <p:sp>
        <p:nvSpPr>
          <p:cNvPr id="3" name="TextBox 2">
            <a:extLst>
              <a:ext uri="{FF2B5EF4-FFF2-40B4-BE49-F238E27FC236}">
                <a16:creationId xmlns:a16="http://schemas.microsoft.com/office/drawing/2014/main" id="{7D9A2DCC-D000-78A4-830F-BF77251FC252}"/>
              </a:ext>
            </a:extLst>
          </p:cNvPr>
          <p:cNvSpPr txBox="1"/>
          <p:nvPr/>
        </p:nvSpPr>
        <p:spPr>
          <a:xfrm>
            <a:off x="206830" y="359229"/>
            <a:ext cx="5889168" cy="4093428"/>
          </a:xfrm>
          <a:prstGeom prst="rect">
            <a:avLst/>
          </a:prstGeom>
          <a:noFill/>
        </p:spPr>
        <p:txBody>
          <a:bodyPr wrap="square" rtlCol="0">
            <a:spAutoFit/>
          </a:bodyPr>
          <a:lstStyle/>
          <a:p>
            <a:r>
              <a:rPr lang="en-US" sz="2000" b="1" dirty="0"/>
              <a:t>Member Riders:</a:t>
            </a:r>
            <a:endParaRPr lang="ar-EG" sz="2000" b="1" dirty="0"/>
          </a:p>
          <a:p>
            <a:r>
              <a:rPr lang="en-US" sz="2000" dirty="0"/>
              <a:t>Total Rides: 2.69 Million.</a:t>
            </a:r>
            <a:endParaRPr lang="ar-EG" sz="2000" dirty="0"/>
          </a:p>
          <a:p>
            <a:r>
              <a:rPr lang="en-US" sz="2000" dirty="0"/>
              <a:t>Average Duration: 12.45 minutes.</a:t>
            </a:r>
            <a:endParaRPr lang="ar-EG" sz="2000" dirty="0"/>
          </a:p>
          <a:p>
            <a:endParaRPr lang="ar-EG" sz="2000" b="1" dirty="0"/>
          </a:p>
          <a:p>
            <a:r>
              <a:rPr lang="en-US" sz="2000" b="1" dirty="0"/>
              <a:t>Casual Riders:</a:t>
            </a:r>
            <a:endParaRPr lang="ar-EG" sz="2000" b="1" dirty="0"/>
          </a:p>
          <a:p>
            <a:r>
              <a:rPr lang="en-US" sz="2000" dirty="0"/>
              <a:t>Total Rides: 1.52 Million.</a:t>
            </a:r>
            <a:endParaRPr lang="ar-EG" sz="2000" dirty="0"/>
          </a:p>
          <a:p>
            <a:r>
              <a:rPr lang="en-US" sz="2000" dirty="0"/>
              <a:t>Average Duration: 23.95 minutes.</a:t>
            </a:r>
            <a:endParaRPr lang="ar-EG" sz="2000" dirty="0"/>
          </a:p>
          <a:p>
            <a:endParaRPr lang="ar-EG" sz="2000" b="1" dirty="0"/>
          </a:p>
          <a:p>
            <a:r>
              <a:rPr lang="en-US" sz="2000" b="1" dirty="0"/>
              <a:t>Comparison:</a:t>
            </a:r>
            <a:endParaRPr lang="ar-EG" sz="2000" b="1" dirty="0"/>
          </a:p>
          <a:p>
            <a:r>
              <a:rPr lang="en-US" sz="2000" dirty="0"/>
              <a:t>Member rides are approximately 1.77 times the volume of casual rides (2.69M vs. 1.52M) , while the average casual ride duration is almost double the member ride duration (23.95 min vs. 12.45 min).</a:t>
            </a:r>
            <a:endParaRPr lang="ar-EG" sz="2000" b="1" dirty="0"/>
          </a:p>
        </p:txBody>
      </p:sp>
    </p:spTree>
    <p:extLst>
      <p:ext uri="{BB962C8B-B14F-4D97-AF65-F5344CB8AC3E}">
        <p14:creationId xmlns:p14="http://schemas.microsoft.com/office/powerpoint/2010/main" val="387382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871F39D4-C4A9-BA4A-F093-877A351B4B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3A077E-48F0-5DDA-DCB3-355B0D576ED1}"/>
              </a:ext>
            </a:extLst>
          </p:cNvPr>
          <p:cNvSpPr txBox="1"/>
          <p:nvPr/>
        </p:nvSpPr>
        <p:spPr>
          <a:xfrm>
            <a:off x="206830" y="1807029"/>
            <a:ext cx="10591800" cy="584775"/>
          </a:xfrm>
          <a:prstGeom prst="rect">
            <a:avLst/>
          </a:prstGeom>
          <a:noFill/>
        </p:spPr>
        <p:txBody>
          <a:bodyPr wrap="square" rtlCol="0">
            <a:spAutoFit/>
          </a:bodyPr>
          <a:lstStyle/>
          <a:p>
            <a:r>
              <a:rPr lang="en-US" sz="3200" b="1" dirty="0">
                <a:solidFill>
                  <a:schemeClr val="bg1"/>
                </a:solidFill>
              </a:rPr>
              <a:t>Rides by Day of Week (2024)</a:t>
            </a:r>
          </a:p>
        </p:txBody>
      </p:sp>
      <p:cxnSp>
        <p:nvCxnSpPr>
          <p:cNvPr id="5" name="Straight Connector 4">
            <a:extLst>
              <a:ext uri="{FF2B5EF4-FFF2-40B4-BE49-F238E27FC236}">
                <a16:creationId xmlns:a16="http://schemas.microsoft.com/office/drawing/2014/main" id="{5CE907EC-2AC0-2C9A-D224-2C4B863B84AA}"/>
              </a:ext>
            </a:extLst>
          </p:cNvPr>
          <p:cNvCxnSpPr>
            <a:cxnSpLocks/>
          </p:cNvCxnSpPr>
          <p:nvPr/>
        </p:nvCxnSpPr>
        <p:spPr>
          <a:xfrm>
            <a:off x="359229" y="2623459"/>
            <a:ext cx="47788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BD8FE5-63AE-5038-A9B1-EC08F9A3D740}"/>
              </a:ext>
            </a:extLst>
          </p:cNvPr>
          <p:cNvSpPr txBox="1"/>
          <p:nvPr/>
        </p:nvSpPr>
        <p:spPr>
          <a:xfrm>
            <a:off x="8752114" y="6204857"/>
            <a:ext cx="3429000" cy="461665"/>
          </a:xfrm>
          <a:prstGeom prst="rect">
            <a:avLst/>
          </a:prstGeom>
          <a:noFill/>
        </p:spPr>
        <p:txBody>
          <a:bodyPr wrap="square" rtlCol="0">
            <a:spAutoFit/>
          </a:bodyPr>
          <a:lstStyle/>
          <a:p>
            <a:r>
              <a:rPr lang="en-US" sz="2400" b="1" dirty="0">
                <a:solidFill>
                  <a:schemeClr val="bg1"/>
                </a:solidFill>
              </a:rPr>
              <a:t>Google Capstone Project</a:t>
            </a:r>
          </a:p>
        </p:txBody>
      </p:sp>
      <p:cxnSp>
        <p:nvCxnSpPr>
          <p:cNvPr id="13" name="Straight Connector 12">
            <a:extLst>
              <a:ext uri="{FF2B5EF4-FFF2-40B4-BE49-F238E27FC236}">
                <a16:creationId xmlns:a16="http://schemas.microsoft.com/office/drawing/2014/main" id="{9DDEA2C3-0FE5-B32B-2B0B-3DFFAD304BBF}"/>
              </a:ext>
            </a:extLst>
          </p:cNvPr>
          <p:cNvCxnSpPr/>
          <p:nvPr/>
        </p:nvCxnSpPr>
        <p:spPr>
          <a:xfrm>
            <a:off x="8501743" y="6291943"/>
            <a:ext cx="0" cy="374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3EE8091-3F68-4BF0-50C5-4EBC6ACD1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30" y="5246914"/>
            <a:ext cx="1763486" cy="1763486"/>
          </a:xfrm>
          <a:prstGeom prst="rect">
            <a:avLst/>
          </a:prstGeom>
        </p:spPr>
      </p:pic>
    </p:spTree>
    <p:extLst>
      <p:ext uri="{BB962C8B-B14F-4D97-AF65-F5344CB8AC3E}">
        <p14:creationId xmlns:p14="http://schemas.microsoft.com/office/powerpoint/2010/main" val="2701692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1260</Words>
  <Application>Microsoft Office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CITY STORE</dc:creator>
  <cp:lastModifiedBy>CITY STORE</cp:lastModifiedBy>
  <cp:revision>30</cp:revision>
  <dcterms:created xsi:type="dcterms:W3CDTF">2025-10-17T12:45:31Z</dcterms:created>
  <dcterms:modified xsi:type="dcterms:W3CDTF">2025-10-22T10:28:50Z</dcterms:modified>
</cp:coreProperties>
</file>